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5.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67" r:id="rId1"/>
    <p:sldMasterId id="2147483660" r:id="rId2"/>
    <p:sldMasterId id="2147483672" r:id="rId3"/>
  </p:sldMasterIdLst>
  <p:notesMasterIdLst>
    <p:notesMasterId r:id="rId23"/>
  </p:notesMasterIdLst>
  <p:handoutMasterIdLst>
    <p:handoutMasterId r:id="rId24"/>
  </p:handoutMasterIdLst>
  <p:sldIdLst>
    <p:sldId id="328" r:id="rId4"/>
    <p:sldId id="895" r:id="rId5"/>
    <p:sldId id="896" r:id="rId6"/>
    <p:sldId id="894" r:id="rId7"/>
    <p:sldId id="897" r:id="rId8"/>
    <p:sldId id="898" r:id="rId9"/>
    <p:sldId id="899" r:id="rId10"/>
    <p:sldId id="900" r:id="rId11"/>
    <p:sldId id="901" r:id="rId12"/>
    <p:sldId id="902" r:id="rId13"/>
    <p:sldId id="903" r:id="rId14"/>
    <p:sldId id="904" r:id="rId15"/>
    <p:sldId id="908" r:id="rId16"/>
    <p:sldId id="909" r:id="rId17"/>
    <p:sldId id="910" r:id="rId18"/>
    <p:sldId id="911" r:id="rId19"/>
    <p:sldId id="912" r:id="rId20"/>
    <p:sldId id="913" r:id="rId21"/>
    <p:sldId id="914" r:id="rId22"/>
  </p:sldIdLst>
  <p:sldSz cx="12192000" cy="6858000"/>
  <p:notesSz cx="6888163" cy="10018713"/>
  <p:embeddedFontLst>
    <p:embeddedFont>
      <p:font typeface="BIZ UDPゴシック" panose="020B0400000000000000" pitchFamily="50" charset="-128"/>
      <p:regular r:id="rId25"/>
      <p:bold r:id="rId26"/>
    </p:embeddedFont>
    <p:embeddedFont>
      <p:font typeface="Noto Sans JP" panose="020B0200000000000000" pitchFamily="50" charset="-128"/>
      <p:regular r:id="rId27"/>
      <p:bold r:id="rId28"/>
    </p:embeddedFont>
    <p:embeddedFont>
      <p:font typeface="游ゴシック" panose="020B0400000000000000" pitchFamily="50" charset="-128"/>
      <p:regular r:id="rId29"/>
      <p:bold r:id="rId30"/>
    </p:embeddedFont>
    <p:embeddedFont>
      <p:font typeface="Cambria Math" panose="02040503050406030204" pitchFamily="18" charset="0"/>
      <p:regular r:id="rId31"/>
    </p:embeddedFont>
    <p:embeddedFont>
      <p:font typeface="Noto Sans" panose="020B0502040504020204" pitchFamily="34" charset="0"/>
      <p:regular r:id="rId32"/>
      <p:bold r:id="rId33"/>
      <p:italic r:id="rId34"/>
      <p:boldItalic r:id="rId35"/>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6D90"/>
    <a:srgbClr val="2B69BB"/>
    <a:srgbClr val="EF3B11"/>
    <a:srgbClr val="ADB9CA"/>
    <a:srgbClr val="A9DDF3"/>
    <a:srgbClr val="86ADE3"/>
    <a:srgbClr val="F79C86"/>
    <a:srgbClr val="E0E0D0"/>
    <a:srgbClr val="E3DCD6"/>
    <a:srgbClr val="8BB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3" autoAdjust="0"/>
    <p:restoredTop sz="96649" autoAdjust="0"/>
  </p:normalViewPr>
  <p:slideViewPr>
    <p:cSldViewPr snapToGrid="0">
      <p:cViewPr varScale="1">
        <p:scale>
          <a:sx n="78" d="100"/>
          <a:sy n="78" d="100"/>
        </p:scale>
        <p:origin x="221" y="67"/>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97" d="100"/>
          <a:sy n="97" d="100"/>
        </p:scale>
        <p:origin x="271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font" Target="fonts/font10.fntdata"/><Relationship Id="rId42" Type="http://schemas.openxmlformats.org/officeDocument/2006/relationships/customXml" Target="../customXml/item3.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5.fntdata"/><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780A900F-3E2E-890D-2D66-FDAF245A8CE2}"/>
              </a:ext>
            </a:extLst>
          </p:cNvPr>
          <p:cNvSpPr>
            <a:spLocks noGrp="1"/>
          </p:cNvSpPr>
          <p:nvPr>
            <p:ph type="hdr" sz="quarter"/>
          </p:nvPr>
        </p:nvSpPr>
        <p:spPr>
          <a:xfrm>
            <a:off x="0" y="0"/>
            <a:ext cx="2984500" cy="50165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E64DA056-517B-69D0-71EA-DDFD42AAD764}"/>
              </a:ext>
            </a:extLst>
          </p:cNvPr>
          <p:cNvSpPr>
            <a:spLocks noGrp="1"/>
          </p:cNvSpPr>
          <p:nvPr>
            <p:ph type="dt" sz="quarter" idx="1"/>
          </p:nvPr>
        </p:nvSpPr>
        <p:spPr>
          <a:xfrm>
            <a:off x="3902075" y="0"/>
            <a:ext cx="2984500" cy="501650"/>
          </a:xfrm>
          <a:prstGeom prst="rect">
            <a:avLst/>
          </a:prstGeom>
        </p:spPr>
        <p:txBody>
          <a:bodyPr vert="horz" lIns="91440" tIns="45720" rIns="91440" bIns="45720" rtlCol="0"/>
          <a:lstStyle>
            <a:lvl1pPr algn="r">
              <a:defRPr sz="1200"/>
            </a:lvl1pPr>
          </a:lstStyle>
          <a:p>
            <a:fld id="{3ADA1E0B-09E5-43AE-B712-B4E14609DBBE}" type="datetimeFigureOut">
              <a:rPr kumimoji="1" lang="ja-JP" altLang="en-US" smtClean="0"/>
              <a:t>2025/4/28</a:t>
            </a:fld>
            <a:endParaRPr kumimoji="1" lang="ja-JP" altLang="en-US"/>
          </a:p>
        </p:txBody>
      </p:sp>
      <p:sp>
        <p:nvSpPr>
          <p:cNvPr id="4" name="フッター プレースホルダー 3">
            <a:extLst>
              <a:ext uri="{FF2B5EF4-FFF2-40B4-BE49-F238E27FC236}">
                <a16:creationId xmlns:a16="http://schemas.microsoft.com/office/drawing/2014/main" id="{CEE6CFEC-C423-27C5-78F5-4534E8438A31}"/>
              </a:ext>
            </a:extLst>
          </p:cNvPr>
          <p:cNvSpPr>
            <a:spLocks noGrp="1"/>
          </p:cNvSpPr>
          <p:nvPr>
            <p:ph type="ftr" sz="quarter" idx="2"/>
          </p:nvPr>
        </p:nvSpPr>
        <p:spPr>
          <a:xfrm>
            <a:off x="0" y="9517063"/>
            <a:ext cx="2984500" cy="50165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3E52AF8D-5127-4E95-C8E4-2A9FE1649F23}"/>
              </a:ext>
            </a:extLst>
          </p:cNvPr>
          <p:cNvSpPr>
            <a:spLocks noGrp="1"/>
          </p:cNvSpPr>
          <p:nvPr>
            <p:ph type="sldNum" sz="quarter" idx="3"/>
          </p:nvPr>
        </p:nvSpPr>
        <p:spPr>
          <a:xfrm>
            <a:off x="3902075" y="9517063"/>
            <a:ext cx="2984500" cy="501650"/>
          </a:xfrm>
          <a:prstGeom prst="rect">
            <a:avLst/>
          </a:prstGeom>
        </p:spPr>
        <p:txBody>
          <a:bodyPr vert="horz" lIns="91440" tIns="45720" rIns="91440" bIns="45720" rtlCol="0" anchor="b"/>
          <a:lstStyle>
            <a:lvl1pPr algn="r">
              <a:defRPr sz="1200"/>
            </a:lvl1pPr>
          </a:lstStyle>
          <a:p>
            <a:fld id="{CAE42716-EAD9-46A8-B3EA-64B6B1E924DF}" type="slidenum">
              <a:rPr kumimoji="1" lang="ja-JP" altLang="en-US" smtClean="0"/>
              <a:t>‹#›</a:t>
            </a:fld>
            <a:endParaRPr kumimoji="1" lang="ja-JP" altLang="en-US"/>
          </a:p>
        </p:txBody>
      </p:sp>
    </p:spTree>
    <p:extLst>
      <p:ext uri="{BB962C8B-B14F-4D97-AF65-F5344CB8AC3E}">
        <p14:creationId xmlns:p14="http://schemas.microsoft.com/office/powerpoint/2010/main" val="1153053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kumimoji="1" lang="ja-JP" altLang="en-US"/>
          </a:p>
        </p:txBody>
      </p:sp>
      <p:sp>
        <p:nvSpPr>
          <p:cNvPr id="3" name="日付プレースホルダー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A8A4A217-3C24-4A56-B714-6B40618A4BD0}" type="datetimeFigureOut">
              <a:rPr kumimoji="1" lang="ja-JP" altLang="en-US" smtClean="0"/>
              <a:t>2025/4/28</a:t>
            </a:fld>
            <a:endParaRPr kumimoji="1" lang="ja-JP" altLang="en-US"/>
          </a:p>
        </p:txBody>
      </p:sp>
      <p:sp>
        <p:nvSpPr>
          <p:cNvPr id="4" name="スライド イメージ プレースホルダー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ja-JP" altLang="en-US"/>
          </a:p>
        </p:txBody>
      </p:sp>
      <p:sp>
        <p:nvSpPr>
          <p:cNvPr id="5" name="ノート プレースホルダー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1D642752-FBED-40B6-94AB-821A6602783B}" type="slidenum">
              <a:rPr kumimoji="1" lang="ja-JP" altLang="en-US" smtClean="0"/>
              <a:t>‹#›</a:t>
            </a:fld>
            <a:endParaRPr kumimoji="1" lang="ja-JP" altLang="en-US"/>
          </a:p>
        </p:txBody>
      </p:sp>
    </p:spTree>
    <p:extLst>
      <p:ext uri="{BB962C8B-B14F-4D97-AF65-F5344CB8AC3E}">
        <p14:creationId xmlns:p14="http://schemas.microsoft.com/office/powerpoint/2010/main" val="7255622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39738" y="1252538"/>
            <a:ext cx="6008687" cy="3381375"/>
          </a:xfrm>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88238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学外向けタイトル">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D78CAE-8E05-466A-9441-B7A155B44473}"/>
              </a:ext>
            </a:extLst>
          </p:cNvPr>
          <p:cNvSpPr>
            <a:spLocks noGrp="1"/>
          </p:cNvSpPr>
          <p:nvPr>
            <p:ph type="title" hasCustomPrompt="1"/>
          </p:nvPr>
        </p:nvSpPr>
        <p:spPr/>
        <p:txBody>
          <a:bodyPr>
            <a:normAutofit/>
          </a:bodyPr>
          <a:lstStyle>
            <a:lvl1pPr>
              <a:defRPr sz="4000"/>
            </a:lvl1pPr>
          </a:lstStyle>
          <a:p>
            <a:r>
              <a:rPr kumimoji="1" lang="en-US" altLang="ja-JP" dirty="0"/>
              <a:t>Title</a:t>
            </a:r>
            <a:endParaRPr kumimoji="1" lang="ja-JP" altLang="en-US" dirty="0"/>
          </a:p>
        </p:txBody>
      </p:sp>
      <p:sp>
        <p:nvSpPr>
          <p:cNvPr id="3" name="日付プレースホルダー 2">
            <a:extLst>
              <a:ext uri="{FF2B5EF4-FFF2-40B4-BE49-F238E27FC236}">
                <a16:creationId xmlns:a16="http://schemas.microsoft.com/office/drawing/2014/main" id="{42DF92B7-B3C0-4DF9-AD22-194A31DE6152}"/>
              </a:ext>
            </a:extLst>
          </p:cNvPr>
          <p:cNvSpPr>
            <a:spLocks noGrp="1"/>
          </p:cNvSpPr>
          <p:nvPr>
            <p:ph type="dt" sz="half" idx="10"/>
          </p:nvPr>
        </p:nvSpPr>
        <p:spPr/>
        <p:txBody>
          <a:bodyPr/>
          <a:lstStyle/>
          <a:p>
            <a:fld id="{F077E08E-BDC3-4E2E-BF3C-658AB85AEEFD}" type="datetime1">
              <a:rPr lang="ja-JP" altLang="en-US" smtClean="0"/>
              <a:t>2025/4/28</a:t>
            </a:fld>
            <a:endParaRPr lang="ja-JP" altLang="en-US" dirty="0"/>
          </a:p>
        </p:txBody>
      </p:sp>
      <p:sp>
        <p:nvSpPr>
          <p:cNvPr id="6" name="テキスト プレースホルダー 6">
            <a:extLst>
              <a:ext uri="{FF2B5EF4-FFF2-40B4-BE49-F238E27FC236}">
                <a16:creationId xmlns:a16="http://schemas.microsoft.com/office/drawing/2014/main" id="{DB9D907F-2DEC-4E39-8AEE-A26DD712FFDD}"/>
              </a:ext>
            </a:extLst>
          </p:cNvPr>
          <p:cNvSpPr>
            <a:spLocks noGrp="1"/>
          </p:cNvSpPr>
          <p:nvPr>
            <p:ph type="body" sz="quarter" idx="13" hasCustomPrompt="1"/>
          </p:nvPr>
        </p:nvSpPr>
        <p:spPr>
          <a:xfrm>
            <a:off x="3505200" y="4854888"/>
            <a:ext cx="5181600" cy="546630"/>
          </a:xfrm>
          <a:prstGeom prst="rect">
            <a:avLst/>
          </a:prstGeom>
        </p:spPr>
        <p:txBody>
          <a:bodyPr anchor="ctr">
            <a:normAutofit/>
          </a:bodyPr>
          <a:lstStyle>
            <a:lvl1pPr marL="0" indent="0" algn="ctr">
              <a:buNone/>
              <a:defRPr sz="3200"/>
            </a:lvl1pPr>
          </a:lstStyle>
          <a:p>
            <a:pPr lvl="0"/>
            <a:r>
              <a:rPr kumimoji="1" lang="en-US" altLang="ja-JP" dirty="0"/>
              <a:t>Name</a:t>
            </a:r>
            <a:endParaRPr kumimoji="1" lang="ja-JP" altLang="en-US" dirty="0"/>
          </a:p>
        </p:txBody>
      </p:sp>
    </p:spTree>
    <p:extLst>
      <p:ext uri="{BB962C8B-B14F-4D97-AF65-F5344CB8AC3E}">
        <p14:creationId xmlns:p14="http://schemas.microsoft.com/office/powerpoint/2010/main" val="310526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基本">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55243D0-DC3C-4AA5-B5A9-D6C549FF0B9E}"/>
              </a:ext>
            </a:extLst>
          </p:cNvPr>
          <p:cNvSpPr>
            <a:spLocks noGrp="1"/>
          </p:cNvSpPr>
          <p:nvPr>
            <p:ph type="sldNum" sz="quarter" idx="10"/>
          </p:nvPr>
        </p:nvSpPr>
        <p:spPr/>
        <p:txBody>
          <a:bodyPr/>
          <a:lstStyle/>
          <a:p>
            <a:fld id="{655ECA72-7C51-4053-A00F-47BEF0418ED9}" type="slidenum">
              <a:rPr lang="ja-JP" altLang="en-US" sz="2800" smtClean="0"/>
              <a:pPr/>
              <a:t>‹#›</a:t>
            </a:fld>
            <a:endParaRPr lang="ja-JP" altLang="en-US" sz="2000" dirty="0"/>
          </a:p>
        </p:txBody>
      </p:sp>
      <p:sp>
        <p:nvSpPr>
          <p:cNvPr id="4" name="日付プレースホルダー 3">
            <a:extLst>
              <a:ext uri="{FF2B5EF4-FFF2-40B4-BE49-F238E27FC236}">
                <a16:creationId xmlns:a16="http://schemas.microsoft.com/office/drawing/2014/main" id="{23706B80-E3A5-4947-8332-5196680A24B6}"/>
              </a:ext>
            </a:extLst>
          </p:cNvPr>
          <p:cNvSpPr>
            <a:spLocks noGrp="1"/>
          </p:cNvSpPr>
          <p:nvPr>
            <p:ph type="dt" sz="half" idx="11"/>
          </p:nvPr>
        </p:nvSpPr>
        <p:spPr/>
        <p:txBody>
          <a:bodyPr/>
          <a:lstStyle/>
          <a:p>
            <a:fld id="{C6C738AF-78B1-4FDA-87CC-7DFF738CEA6D}" type="datetime1">
              <a:rPr lang="ja-JP" altLang="en-US" smtClean="0"/>
              <a:t>2025/4/28</a:t>
            </a:fld>
            <a:endParaRPr lang="ja-JP" altLang="en-US"/>
          </a:p>
        </p:txBody>
      </p:sp>
      <p:sp>
        <p:nvSpPr>
          <p:cNvPr id="6" name="Title 1">
            <a:extLst>
              <a:ext uri="{FF2B5EF4-FFF2-40B4-BE49-F238E27FC236}">
                <a16:creationId xmlns:a16="http://schemas.microsoft.com/office/drawing/2014/main" id="{54F3EADF-7FF4-48C1-B549-30E62EB86303}"/>
              </a:ext>
            </a:extLst>
          </p:cNvPr>
          <p:cNvSpPr>
            <a:spLocks noGrp="1"/>
          </p:cNvSpPr>
          <p:nvPr>
            <p:ph type="title" hasCustomPrompt="1"/>
          </p:nvPr>
        </p:nvSpPr>
        <p:spPr>
          <a:xfrm>
            <a:off x="497149" y="69611"/>
            <a:ext cx="9120579" cy="1050852"/>
          </a:xfrm>
          <a:prstGeom prst="rect">
            <a:avLst/>
          </a:prstGeom>
        </p:spPr>
        <p:txBody>
          <a:bodyPr anchor="ctr">
            <a:normAutofit/>
          </a:bodyPr>
          <a:lstStyle>
            <a:lvl1pPr algn="l" fontAlgn="t">
              <a:lnSpc>
                <a:spcPct val="100000"/>
              </a:lnSpc>
              <a:defRPr sz="2800" b="0" i="0" u="none">
                <a:solidFill>
                  <a:schemeClr val="bg1"/>
                </a:solidFill>
                <a:effectLst/>
              </a:defRPr>
            </a:lvl1pPr>
          </a:lstStyle>
          <a:p>
            <a:r>
              <a:rPr lang="en-US" dirty="0"/>
              <a:t>Title</a:t>
            </a:r>
          </a:p>
        </p:txBody>
      </p:sp>
    </p:spTree>
    <p:extLst>
      <p:ext uri="{BB962C8B-B14F-4D97-AF65-F5344CB8AC3E}">
        <p14:creationId xmlns:p14="http://schemas.microsoft.com/office/powerpoint/2010/main" val="210320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基本">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155243D0-DC3C-4AA5-B5A9-D6C549FF0B9E}"/>
              </a:ext>
            </a:extLst>
          </p:cNvPr>
          <p:cNvSpPr>
            <a:spLocks noGrp="1"/>
          </p:cNvSpPr>
          <p:nvPr>
            <p:ph type="sldNum" sz="quarter" idx="10"/>
          </p:nvPr>
        </p:nvSpPr>
        <p:spPr/>
        <p:txBody>
          <a:bodyPr/>
          <a:lstStyle/>
          <a:p>
            <a:fld id="{655ECA72-7C51-4053-A00F-47BEF0418ED9}" type="slidenum">
              <a:rPr lang="ja-JP" altLang="en-US" sz="2800" smtClean="0"/>
              <a:pPr/>
              <a:t>‹#›</a:t>
            </a:fld>
            <a:endParaRPr lang="ja-JP" altLang="en-US" sz="2000" dirty="0"/>
          </a:p>
        </p:txBody>
      </p:sp>
      <p:sp>
        <p:nvSpPr>
          <p:cNvPr id="4" name="日付プレースホルダー 3">
            <a:extLst>
              <a:ext uri="{FF2B5EF4-FFF2-40B4-BE49-F238E27FC236}">
                <a16:creationId xmlns:a16="http://schemas.microsoft.com/office/drawing/2014/main" id="{23706B80-E3A5-4947-8332-5196680A24B6}"/>
              </a:ext>
            </a:extLst>
          </p:cNvPr>
          <p:cNvSpPr>
            <a:spLocks noGrp="1"/>
          </p:cNvSpPr>
          <p:nvPr>
            <p:ph type="dt" sz="half" idx="11"/>
          </p:nvPr>
        </p:nvSpPr>
        <p:spPr/>
        <p:txBody>
          <a:bodyPr/>
          <a:lstStyle/>
          <a:p>
            <a:fld id="{F4FDEA9C-1862-4B9B-B5FF-A75E1AD96724}" type="datetime1">
              <a:rPr lang="ja-JP" altLang="en-US" smtClean="0"/>
              <a:t>2025/4/28</a:t>
            </a:fld>
            <a:endParaRPr lang="ja-JP" altLang="en-US"/>
          </a:p>
        </p:txBody>
      </p:sp>
      <p:sp>
        <p:nvSpPr>
          <p:cNvPr id="6" name="Title 1">
            <a:extLst>
              <a:ext uri="{FF2B5EF4-FFF2-40B4-BE49-F238E27FC236}">
                <a16:creationId xmlns:a16="http://schemas.microsoft.com/office/drawing/2014/main" id="{54F3EADF-7FF4-48C1-B549-30E62EB86303}"/>
              </a:ext>
            </a:extLst>
          </p:cNvPr>
          <p:cNvSpPr>
            <a:spLocks noGrp="1"/>
          </p:cNvSpPr>
          <p:nvPr>
            <p:ph type="title" hasCustomPrompt="1"/>
          </p:nvPr>
        </p:nvSpPr>
        <p:spPr>
          <a:xfrm>
            <a:off x="497149" y="69611"/>
            <a:ext cx="9120579" cy="1050852"/>
          </a:xfrm>
          <a:prstGeom prst="rect">
            <a:avLst/>
          </a:prstGeom>
        </p:spPr>
        <p:txBody>
          <a:bodyPr anchor="ctr">
            <a:normAutofit/>
          </a:bodyPr>
          <a:lstStyle>
            <a:lvl1pPr algn="l" fontAlgn="t">
              <a:lnSpc>
                <a:spcPct val="100000"/>
              </a:lnSpc>
              <a:defRPr sz="2800" b="0" i="0" u="none">
                <a:solidFill>
                  <a:schemeClr val="bg1"/>
                </a:solidFill>
                <a:effectLst/>
              </a:defRPr>
            </a:lvl1pPr>
          </a:lstStyle>
          <a:p>
            <a:r>
              <a:rPr lang="en-US" dirty="0"/>
              <a:t>Title</a:t>
            </a:r>
          </a:p>
        </p:txBody>
      </p:sp>
    </p:spTree>
    <p:extLst>
      <p:ext uri="{BB962C8B-B14F-4D97-AF65-F5344CB8AC3E}">
        <p14:creationId xmlns:p14="http://schemas.microsoft.com/office/powerpoint/2010/main" val="176444443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563D2925-C34C-4606-B473-87DD1AE04D74}"/>
              </a:ext>
            </a:extLst>
          </p:cNvPr>
          <p:cNvSpPr/>
          <p:nvPr userDrawn="1"/>
        </p:nvSpPr>
        <p:spPr>
          <a:xfrm>
            <a:off x="0" y="1153045"/>
            <a:ext cx="12192000" cy="29384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1" dirty="0"/>
          </a:p>
        </p:txBody>
      </p:sp>
      <p:sp>
        <p:nvSpPr>
          <p:cNvPr id="12" name="タイトル プレースホルダー 11">
            <a:extLst>
              <a:ext uri="{FF2B5EF4-FFF2-40B4-BE49-F238E27FC236}">
                <a16:creationId xmlns:a16="http://schemas.microsoft.com/office/drawing/2014/main" id="{E36461A6-F373-4BC9-84D1-E4F2454802BC}"/>
              </a:ext>
            </a:extLst>
          </p:cNvPr>
          <p:cNvSpPr>
            <a:spLocks noGrp="1"/>
          </p:cNvSpPr>
          <p:nvPr>
            <p:ph type="title"/>
          </p:nvPr>
        </p:nvSpPr>
        <p:spPr>
          <a:xfrm>
            <a:off x="914400" y="1826771"/>
            <a:ext cx="10363200" cy="1587078"/>
          </a:xfrm>
          <a:prstGeom prst="rect">
            <a:avLst/>
          </a:prstGeom>
        </p:spPr>
        <p:txBody>
          <a:bodyPr vert="horz" lIns="91440" tIns="45720" rIns="91440" bIns="45720" rtlCol="0" anchor="ctr">
            <a:normAutofit/>
          </a:bodyPr>
          <a:lstStyle/>
          <a:p>
            <a:r>
              <a:rPr kumimoji="1" lang="en-US" altLang="ja-JP" dirty="0"/>
              <a:t>Title</a:t>
            </a:r>
            <a:endParaRPr kumimoji="1" lang="ja-JP" altLang="en-US" dirty="0"/>
          </a:p>
        </p:txBody>
      </p:sp>
      <p:sp>
        <p:nvSpPr>
          <p:cNvPr id="18" name="日付プレースホルダー 17">
            <a:extLst>
              <a:ext uri="{FF2B5EF4-FFF2-40B4-BE49-F238E27FC236}">
                <a16:creationId xmlns:a16="http://schemas.microsoft.com/office/drawing/2014/main" id="{AC3B6962-5853-42E7-84DF-2F45F81BF88D}"/>
              </a:ext>
            </a:extLst>
          </p:cNvPr>
          <p:cNvSpPr>
            <a:spLocks noGrp="1"/>
          </p:cNvSpPr>
          <p:nvPr>
            <p:ph type="dt" sz="half" idx="2"/>
          </p:nvPr>
        </p:nvSpPr>
        <p:spPr>
          <a:xfrm>
            <a:off x="82859" y="6427023"/>
            <a:ext cx="2438400" cy="365125"/>
          </a:xfrm>
          <a:prstGeom prst="rect">
            <a:avLst/>
          </a:prstGeom>
        </p:spPr>
        <p:txBody>
          <a:bodyPr vert="horz" lIns="91440" tIns="45720" rIns="91440" bIns="45720" rtlCol="0" anchor="b"/>
          <a:lstStyle>
            <a:lvl1pPr algn="l">
              <a:defRPr sz="1400">
                <a:solidFill>
                  <a:schemeClr val="tx1"/>
                </a:solidFill>
              </a:defRPr>
            </a:lvl1pPr>
          </a:lstStyle>
          <a:p>
            <a:fld id="{5003F696-1E89-4218-8FBE-9CE9F0FC40F1}" type="datetime1">
              <a:rPr lang="ja-JP" altLang="en-US" smtClean="0"/>
              <a:t>2025/4/28</a:t>
            </a:fld>
            <a:endParaRPr lang="ja-JP" altLang="en-US" dirty="0"/>
          </a:p>
        </p:txBody>
      </p:sp>
      <p:sp>
        <p:nvSpPr>
          <p:cNvPr id="8" name="フッター プレースホルダー 18">
            <a:extLst>
              <a:ext uri="{FF2B5EF4-FFF2-40B4-BE49-F238E27FC236}">
                <a16:creationId xmlns:a16="http://schemas.microsoft.com/office/drawing/2014/main" id="{4C69FCCD-143F-42F7-9B13-3EFA0AD89DB8}"/>
              </a:ext>
            </a:extLst>
          </p:cNvPr>
          <p:cNvSpPr txBox="1">
            <a:spLocks/>
          </p:cNvSpPr>
          <p:nvPr userDrawn="1"/>
        </p:nvSpPr>
        <p:spPr>
          <a:xfrm>
            <a:off x="3290011" y="6427023"/>
            <a:ext cx="5611979"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4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t>電気回路演習</a:t>
            </a:r>
            <a:r>
              <a:rPr lang="en-US" altLang="ja-JP" sz="1400" dirty="0"/>
              <a:t>I</a:t>
            </a:r>
            <a:endParaRPr lang="ja-JP" altLang="en-US" sz="1400" dirty="0"/>
          </a:p>
        </p:txBody>
      </p:sp>
    </p:spTree>
    <p:extLst>
      <p:ext uri="{BB962C8B-B14F-4D97-AF65-F5344CB8AC3E}">
        <p14:creationId xmlns:p14="http://schemas.microsoft.com/office/powerpoint/2010/main" val="3074415347"/>
      </p:ext>
    </p:extLst>
  </p:cSld>
  <p:clrMap bg1="lt1" tx1="dk1" bg2="lt2" tx2="dk2" accent1="accent1" accent2="accent2" accent3="accent3" accent4="accent4" accent5="accent5" accent6="accent6" hlink="hlink" folHlink="folHlink"/>
  <p:sldLayoutIdLst>
    <p:sldLayoutId id="2147483669" r:id="rId1"/>
  </p:sldLayoutIdLst>
  <p:hf hdr="0" ftr="0"/>
  <p:txStyles>
    <p:titleStyle>
      <a:lvl1pPr algn="ctr" defTabSz="914400" rtl="0" eaLnBrk="1" latinLnBrk="0" hangingPunct="1">
        <a:lnSpc>
          <a:spcPct val="90000"/>
        </a:lnSpc>
        <a:spcBef>
          <a:spcPct val="0"/>
        </a:spcBef>
        <a:buNone/>
        <a:defRPr kumimoji="1" sz="2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C3085C32-20F4-493D-B85C-5385452B8ECA}"/>
              </a:ext>
            </a:extLst>
          </p:cNvPr>
          <p:cNvSpPr/>
          <p:nvPr userDrawn="1"/>
        </p:nvSpPr>
        <p:spPr>
          <a:xfrm>
            <a:off x="0" y="1"/>
            <a:ext cx="12192000" cy="1120462"/>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800" dirty="0"/>
          </a:p>
        </p:txBody>
      </p:sp>
      <p:sp>
        <p:nvSpPr>
          <p:cNvPr id="24" name="Slide Number Placeholder 5">
            <a:extLst>
              <a:ext uri="{FF2B5EF4-FFF2-40B4-BE49-F238E27FC236}">
                <a16:creationId xmlns:a16="http://schemas.microsoft.com/office/drawing/2014/main" id="{C8C615EB-3869-4AEA-922A-5F2BE1F6AD41}"/>
              </a:ext>
            </a:extLst>
          </p:cNvPr>
          <p:cNvSpPr>
            <a:spLocks noGrp="1"/>
          </p:cNvSpPr>
          <p:nvPr>
            <p:ph type="sldNum" sz="quarter" idx="4"/>
          </p:nvPr>
        </p:nvSpPr>
        <p:spPr>
          <a:xfrm>
            <a:off x="9841164" y="260388"/>
            <a:ext cx="1264619" cy="599688"/>
          </a:xfrm>
          <a:prstGeom prst="rect">
            <a:avLst/>
          </a:prstGeom>
        </p:spPr>
        <p:txBody>
          <a:bodyPr anchor="ctr"/>
          <a:lstStyle>
            <a:lvl1pPr algn="r">
              <a:defRPr sz="2400" b="0">
                <a:solidFill>
                  <a:schemeClr val="bg1"/>
                </a:solidFill>
                <a:latin typeface="+mn-lt"/>
                <a:ea typeface="+mj-ea"/>
                <a:cs typeface="Aharoni" panose="02010803020104030203" pitchFamily="2" charset="-79"/>
              </a:defRPr>
            </a:lvl1pPr>
          </a:lstStyle>
          <a:p>
            <a:fld id="{655ECA72-7C51-4053-A00F-47BEF0418ED9}" type="slidenum">
              <a:rPr lang="ja-JP" altLang="en-US" sz="2800" smtClean="0"/>
              <a:pPr/>
              <a:t>‹#›</a:t>
            </a:fld>
            <a:endParaRPr lang="ja-JP" altLang="en-US" sz="2000" dirty="0"/>
          </a:p>
        </p:txBody>
      </p:sp>
      <p:sp>
        <p:nvSpPr>
          <p:cNvPr id="25" name="テキスト ボックス 24">
            <a:extLst>
              <a:ext uri="{FF2B5EF4-FFF2-40B4-BE49-F238E27FC236}">
                <a16:creationId xmlns:a16="http://schemas.microsoft.com/office/drawing/2014/main" id="{96EF01A1-6B1E-4EF6-890C-3B05DAE1961E}"/>
              </a:ext>
            </a:extLst>
          </p:cNvPr>
          <p:cNvSpPr txBox="1"/>
          <p:nvPr userDrawn="1"/>
        </p:nvSpPr>
        <p:spPr>
          <a:xfrm>
            <a:off x="10821560" y="310324"/>
            <a:ext cx="1264619" cy="499817"/>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b="0" dirty="0">
                <a:solidFill>
                  <a:schemeClr val="bg1"/>
                </a:solidFill>
              </a:rPr>
              <a:t>/ </a:t>
            </a:r>
            <a:r>
              <a:rPr lang="en-US" altLang="ja-JP" sz="2000" b="0" dirty="0">
                <a:solidFill>
                  <a:schemeClr val="bg1"/>
                </a:solidFill>
              </a:rPr>
              <a:t>18</a:t>
            </a:r>
            <a:endParaRPr lang="en-US" altLang="zh-TW" sz="2000" b="0" dirty="0">
              <a:solidFill>
                <a:schemeClr val="bg1"/>
              </a:solidFill>
            </a:endParaRPr>
          </a:p>
        </p:txBody>
      </p:sp>
      <p:sp>
        <p:nvSpPr>
          <p:cNvPr id="26" name="正方形/長方形 25">
            <a:extLst>
              <a:ext uri="{FF2B5EF4-FFF2-40B4-BE49-F238E27FC236}">
                <a16:creationId xmlns:a16="http://schemas.microsoft.com/office/drawing/2014/main" id="{3E5941A4-D326-494E-941C-046F97BCB32E}"/>
              </a:ext>
            </a:extLst>
          </p:cNvPr>
          <p:cNvSpPr/>
          <p:nvPr userDrawn="1"/>
        </p:nvSpPr>
        <p:spPr>
          <a:xfrm>
            <a:off x="0" y="6431600"/>
            <a:ext cx="12192000" cy="428765"/>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800" dirty="0"/>
          </a:p>
        </p:txBody>
      </p:sp>
      <p:sp>
        <p:nvSpPr>
          <p:cNvPr id="38" name="テキスト プレースホルダー 37">
            <a:extLst>
              <a:ext uri="{FF2B5EF4-FFF2-40B4-BE49-F238E27FC236}">
                <a16:creationId xmlns:a16="http://schemas.microsoft.com/office/drawing/2014/main" id="{2A3644AF-7C3D-409B-AD0B-A9B995462218}"/>
              </a:ext>
            </a:extLst>
          </p:cNvPr>
          <p:cNvSpPr>
            <a:spLocks noGrp="1"/>
          </p:cNvSpPr>
          <p:nvPr>
            <p:ph type="body" idx="1"/>
          </p:nvPr>
        </p:nvSpPr>
        <p:spPr>
          <a:xfrm>
            <a:off x="838200" y="1600362"/>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39" name="日付プレースホルダー 38">
            <a:extLst>
              <a:ext uri="{FF2B5EF4-FFF2-40B4-BE49-F238E27FC236}">
                <a16:creationId xmlns:a16="http://schemas.microsoft.com/office/drawing/2014/main" id="{75B1BB89-2F74-468D-97B1-F286B8AF5DDD}"/>
              </a:ext>
            </a:extLst>
          </p:cNvPr>
          <p:cNvSpPr>
            <a:spLocks noGrp="1"/>
          </p:cNvSpPr>
          <p:nvPr>
            <p:ph type="dt" sz="half" idx="2"/>
          </p:nvPr>
        </p:nvSpPr>
        <p:spPr>
          <a:xfrm>
            <a:off x="82859" y="6461131"/>
            <a:ext cx="2438400" cy="365125"/>
          </a:xfrm>
          <a:prstGeom prst="rect">
            <a:avLst/>
          </a:prstGeom>
        </p:spPr>
        <p:txBody>
          <a:bodyPr vert="horz" lIns="91440" tIns="45720" rIns="91440" bIns="45720" rtlCol="0" anchor="ctr"/>
          <a:lstStyle>
            <a:lvl1pPr algn="l">
              <a:defRPr sz="1400">
                <a:solidFill>
                  <a:schemeClr val="bg1"/>
                </a:solidFill>
              </a:defRPr>
            </a:lvl1pPr>
          </a:lstStyle>
          <a:p>
            <a:fld id="{F2B977DE-DFD0-4472-9640-5A1A6A0B3E65}" type="datetime1">
              <a:rPr lang="ja-JP" altLang="en-US" smtClean="0"/>
              <a:t>2025/4/28</a:t>
            </a:fld>
            <a:endParaRPr lang="ja-JP" altLang="en-US"/>
          </a:p>
        </p:txBody>
      </p:sp>
      <p:sp>
        <p:nvSpPr>
          <p:cNvPr id="10" name="フッター プレースホルダー 39">
            <a:extLst>
              <a:ext uri="{FF2B5EF4-FFF2-40B4-BE49-F238E27FC236}">
                <a16:creationId xmlns:a16="http://schemas.microsoft.com/office/drawing/2014/main" id="{4BD01BFD-D331-49BF-8EA6-F8A498B386AE}"/>
              </a:ext>
            </a:extLst>
          </p:cNvPr>
          <p:cNvSpPr txBox="1">
            <a:spLocks/>
          </p:cNvSpPr>
          <p:nvPr userDrawn="1"/>
        </p:nvSpPr>
        <p:spPr>
          <a:xfrm>
            <a:off x="3290011" y="6461130"/>
            <a:ext cx="5611979"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4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t>電気回路演習</a:t>
            </a:r>
            <a:r>
              <a:rPr lang="en-US" altLang="ja-JP" sz="1400" dirty="0"/>
              <a:t>I</a:t>
            </a:r>
            <a:endParaRPr lang="ja-JP" altLang="en-US" sz="1400" dirty="0"/>
          </a:p>
        </p:txBody>
      </p:sp>
    </p:spTree>
    <p:extLst>
      <p:ext uri="{BB962C8B-B14F-4D97-AF65-F5344CB8AC3E}">
        <p14:creationId xmlns:p14="http://schemas.microsoft.com/office/powerpoint/2010/main" val="2123384566"/>
      </p:ext>
    </p:extLst>
  </p:cSld>
  <p:clrMap bg1="lt1" tx1="dk1" bg2="lt2" tx2="dk2" accent1="accent1" accent2="accent2" accent3="accent3" accent4="accent4" accent5="accent5" accent6="accent6" hlink="hlink" folHlink="folHlink"/>
  <p:sldLayoutIdLst>
    <p:sldLayoutId id="2147483671" r:id="rId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C3085C32-20F4-493D-B85C-5385452B8ECA}"/>
              </a:ext>
            </a:extLst>
          </p:cNvPr>
          <p:cNvSpPr/>
          <p:nvPr userDrawn="1"/>
        </p:nvSpPr>
        <p:spPr>
          <a:xfrm>
            <a:off x="0" y="1"/>
            <a:ext cx="12192000" cy="1120462"/>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800" dirty="0"/>
          </a:p>
        </p:txBody>
      </p:sp>
      <p:sp>
        <p:nvSpPr>
          <p:cNvPr id="24" name="Slide Number Placeholder 5">
            <a:extLst>
              <a:ext uri="{FF2B5EF4-FFF2-40B4-BE49-F238E27FC236}">
                <a16:creationId xmlns:a16="http://schemas.microsoft.com/office/drawing/2014/main" id="{C8C615EB-3869-4AEA-922A-5F2BE1F6AD41}"/>
              </a:ext>
            </a:extLst>
          </p:cNvPr>
          <p:cNvSpPr>
            <a:spLocks noGrp="1"/>
          </p:cNvSpPr>
          <p:nvPr>
            <p:ph type="sldNum" sz="quarter" idx="4"/>
          </p:nvPr>
        </p:nvSpPr>
        <p:spPr>
          <a:xfrm>
            <a:off x="9841164" y="260388"/>
            <a:ext cx="1264619" cy="599688"/>
          </a:xfrm>
          <a:prstGeom prst="rect">
            <a:avLst/>
          </a:prstGeom>
        </p:spPr>
        <p:txBody>
          <a:bodyPr anchor="ctr"/>
          <a:lstStyle>
            <a:lvl1pPr algn="r">
              <a:defRPr sz="2400" b="0">
                <a:solidFill>
                  <a:schemeClr val="bg1"/>
                </a:solidFill>
                <a:latin typeface="+mn-lt"/>
                <a:ea typeface="+mj-ea"/>
                <a:cs typeface="Aharoni" panose="02010803020104030203" pitchFamily="2" charset="-79"/>
              </a:defRPr>
            </a:lvl1pPr>
          </a:lstStyle>
          <a:p>
            <a:fld id="{655ECA72-7C51-4053-A00F-47BEF0418ED9}" type="slidenum">
              <a:rPr lang="ja-JP" altLang="en-US" sz="2800" smtClean="0"/>
              <a:pPr/>
              <a:t>‹#›</a:t>
            </a:fld>
            <a:endParaRPr lang="ja-JP" altLang="en-US" sz="2000" dirty="0"/>
          </a:p>
        </p:txBody>
      </p:sp>
      <p:sp>
        <p:nvSpPr>
          <p:cNvPr id="25" name="テキスト ボックス 24">
            <a:extLst>
              <a:ext uri="{FF2B5EF4-FFF2-40B4-BE49-F238E27FC236}">
                <a16:creationId xmlns:a16="http://schemas.microsoft.com/office/drawing/2014/main" id="{96EF01A1-6B1E-4EF6-890C-3B05DAE1961E}"/>
              </a:ext>
            </a:extLst>
          </p:cNvPr>
          <p:cNvSpPr txBox="1"/>
          <p:nvPr userDrawn="1"/>
        </p:nvSpPr>
        <p:spPr>
          <a:xfrm>
            <a:off x="10821560" y="310324"/>
            <a:ext cx="1264619" cy="499817"/>
          </a:xfrm>
          <a:prstGeom prst="rect">
            <a:avLst/>
          </a:prstGeom>
          <a:noFill/>
        </p:spPr>
        <p:txBody>
          <a:bodyPr wrap="squar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TW" sz="2000" b="0" dirty="0">
                <a:solidFill>
                  <a:schemeClr val="bg1"/>
                </a:solidFill>
              </a:rPr>
              <a:t>/ </a:t>
            </a:r>
            <a:r>
              <a:rPr lang="en-US" altLang="ja-JP" sz="2000" b="0" dirty="0">
                <a:solidFill>
                  <a:schemeClr val="bg1"/>
                </a:solidFill>
              </a:rPr>
              <a:t>18</a:t>
            </a:r>
            <a:endParaRPr lang="en-US" altLang="zh-TW" sz="2000" b="0" dirty="0">
              <a:solidFill>
                <a:schemeClr val="bg1"/>
              </a:solidFill>
            </a:endParaRPr>
          </a:p>
        </p:txBody>
      </p:sp>
      <p:sp>
        <p:nvSpPr>
          <p:cNvPr id="26" name="正方形/長方形 25">
            <a:extLst>
              <a:ext uri="{FF2B5EF4-FFF2-40B4-BE49-F238E27FC236}">
                <a16:creationId xmlns:a16="http://schemas.microsoft.com/office/drawing/2014/main" id="{3E5941A4-D326-494E-941C-046F97BCB32E}"/>
              </a:ext>
            </a:extLst>
          </p:cNvPr>
          <p:cNvSpPr/>
          <p:nvPr userDrawn="1"/>
        </p:nvSpPr>
        <p:spPr>
          <a:xfrm>
            <a:off x="0" y="6431600"/>
            <a:ext cx="12192000" cy="428765"/>
          </a:xfrm>
          <a:prstGeom prst="rect">
            <a:avLst/>
          </a:prstGeom>
          <a:solidFill>
            <a:schemeClr val="accent4">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sz="1800" dirty="0"/>
          </a:p>
        </p:txBody>
      </p:sp>
      <p:sp>
        <p:nvSpPr>
          <p:cNvPr id="38" name="テキスト プレースホルダー 37">
            <a:extLst>
              <a:ext uri="{FF2B5EF4-FFF2-40B4-BE49-F238E27FC236}">
                <a16:creationId xmlns:a16="http://schemas.microsoft.com/office/drawing/2014/main" id="{2A3644AF-7C3D-409B-AD0B-A9B995462218}"/>
              </a:ext>
            </a:extLst>
          </p:cNvPr>
          <p:cNvSpPr>
            <a:spLocks noGrp="1"/>
          </p:cNvSpPr>
          <p:nvPr>
            <p:ph type="body" idx="1"/>
          </p:nvPr>
        </p:nvSpPr>
        <p:spPr>
          <a:xfrm>
            <a:off x="838200" y="1600362"/>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39" name="日付プレースホルダー 38">
            <a:extLst>
              <a:ext uri="{FF2B5EF4-FFF2-40B4-BE49-F238E27FC236}">
                <a16:creationId xmlns:a16="http://schemas.microsoft.com/office/drawing/2014/main" id="{75B1BB89-2F74-468D-97B1-F286B8AF5DDD}"/>
              </a:ext>
            </a:extLst>
          </p:cNvPr>
          <p:cNvSpPr>
            <a:spLocks noGrp="1"/>
          </p:cNvSpPr>
          <p:nvPr>
            <p:ph type="dt" sz="half" idx="2"/>
          </p:nvPr>
        </p:nvSpPr>
        <p:spPr>
          <a:xfrm>
            <a:off x="82859" y="6461131"/>
            <a:ext cx="2438400" cy="365125"/>
          </a:xfrm>
          <a:prstGeom prst="rect">
            <a:avLst/>
          </a:prstGeom>
        </p:spPr>
        <p:txBody>
          <a:bodyPr vert="horz" lIns="91440" tIns="45720" rIns="91440" bIns="45720" rtlCol="0" anchor="ctr"/>
          <a:lstStyle>
            <a:lvl1pPr algn="l">
              <a:defRPr sz="1400">
                <a:solidFill>
                  <a:schemeClr val="bg1"/>
                </a:solidFill>
              </a:defRPr>
            </a:lvl1pPr>
          </a:lstStyle>
          <a:p>
            <a:fld id="{6A7FD86F-9DDC-492E-A25D-6DBDD9A769CE}" type="datetime1">
              <a:rPr lang="ja-JP" altLang="en-US" smtClean="0"/>
              <a:t>2025/4/28</a:t>
            </a:fld>
            <a:endParaRPr lang="ja-JP" altLang="en-US"/>
          </a:p>
        </p:txBody>
      </p:sp>
      <p:sp>
        <p:nvSpPr>
          <p:cNvPr id="10" name="フッター プレースホルダー 39">
            <a:extLst>
              <a:ext uri="{FF2B5EF4-FFF2-40B4-BE49-F238E27FC236}">
                <a16:creationId xmlns:a16="http://schemas.microsoft.com/office/drawing/2014/main" id="{4BD01BFD-D331-49BF-8EA6-F8A498B386AE}"/>
              </a:ext>
            </a:extLst>
          </p:cNvPr>
          <p:cNvSpPr txBox="1">
            <a:spLocks/>
          </p:cNvSpPr>
          <p:nvPr userDrawn="1"/>
        </p:nvSpPr>
        <p:spPr>
          <a:xfrm>
            <a:off x="3290011" y="6461130"/>
            <a:ext cx="5611979" cy="365125"/>
          </a:xfrm>
          <a:prstGeom prst="rect">
            <a:avLst/>
          </a:prstGeom>
        </p:spPr>
        <p:txBody>
          <a:bodyPr vert="horz" lIns="91440" tIns="45720" rIns="91440" bIns="45720" rtlCol="0" anchor="ctr"/>
          <a:lstStyle>
            <a:defPPr>
              <a:defRPr lang="ja-JP"/>
            </a:defPPr>
            <a:lvl1pPr marL="0" algn="ctr" defTabSz="914400" rtl="0" eaLnBrk="1" latinLnBrk="0" hangingPunct="1">
              <a:defRPr kumimoji="1" sz="14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ja-JP" altLang="en-US" sz="1400" dirty="0"/>
              <a:t>電気回路演習</a:t>
            </a:r>
            <a:r>
              <a:rPr lang="en-US" altLang="ja-JP" sz="1400" dirty="0"/>
              <a:t>I</a:t>
            </a:r>
            <a:endParaRPr lang="ja-JP" altLang="en-US" sz="1400" dirty="0"/>
          </a:p>
        </p:txBody>
      </p:sp>
    </p:spTree>
    <p:extLst>
      <p:ext uri="{BB962C8B-B14F-4D97-AF65-F5344CB8AC3E}">
        <p14:creationId xmlns:p14="http://schemas.microsoft.com/office/powerpoint/2010/main" val="1992129689"/>
      </p:ext>
    </p:extLst>
  </p:cSld>
  <p:clrMap bg1="lt1" tx1="dk1" bg2="lt2" tx2="dk2" accent1="accent1" accent2="accent2" accent3="accent3" accent4="accent4" accent5="accent5" accent6="accent6" hlink="hlink" folHlink="folHlink"/>
  <p:sldLayoutIdLst>
    <p:sldLayoutId id="2147483673" r:id="rId1"/>
  </p:sldLayoutIdLst>
  <p:hf hdr="0" ftr="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3.emf"/><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861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4.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53.png"/><Relationship Id="rId4" Type="http://schemas.openxmlformats.org/officeDocument/2006/relationships/image" Target="../media/image9.jpe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7B441C-5892-0678-EBE7-D2487DA62D46}"/>
              </a:ext>
            </a:extLst>
          </p:cNvPr>
          <p:cNvSpPr>
            <a:spLocks noGrp="1"/>
          </p:cNvSpPr>
          <p:nvPr>
            <p:ph type="title"/>
          </p:nvPr>
        </p:nvSpPr>
        <p:spPr>
          <a:xfrm>
            <a:off x="999385" y="1456482"/>
            <a:ext cx="10358898" cy="2372817"/>
          </a:xfrm>
        </p:spPr>
        <p:txBody>
          <a:bodyPr>
            <a:normAutofit/>
          </a:bodyPr>
          <a:lstStyle/>
          <a:p>
            <a:r>
              <a:rPr lang="ja-JP" altLang="en-US" dirty="0"/>
              <a:t>電気回路演習</a:t>
            </a:r>
            <a:r>
              <a:rPr lang="en-US" altLang="ja-JP" dirty="0"/>
              <a:t>I</a:t>
            </a:r>
            <a:br>
              <a:rPr lang="en-US" altLang="ja-JP" dirty="0"/>
            </a:br>
            <a:r>
              <a:rPr lang="en-US" altLang="ja-JP" dirty="0"/>
              <a:t>02_</a:t>
            </a:r>
            <a:r>
              <a:rPr lang="ja-JP" altLang="en-US" dirty="0"/>
              <a:t>電気回路の基礎・オームの法則・抵抗</a:t>
            </a:r>
            <a:endParaRPr kumimoji="1" lang="ja-JP" altLang="en-US" dirty="0"/>
          </a:p>
        </p:txBody>
      </p:sp>
      <p:sp>
        <p:nvSpPr>
          <p:cNvPr id="3" name="日付プレースホルダー 2">
            <a:extLst>
              <a:ext uri="{FF2B5EF4-FFF2-40B4-BE49-F238E27FC236}">
                <a16:creationId xmlns:a16="http://schemas.microsoft.com/office/drawing/2014/main" id="{FE31FF2B-6AD9-0346-49E5-2334CEEB418E}"/>
              </a:ext>
            </a:extLst>
          </p:cNvPr>
          <p:cNvSpPr>
            <a:spLocks noGrp="1"/>
          </p:cNvSpPr>
          <p:nvPr>
            <p:ph type="dt" sz="half" idx="10"/>
          </p:nvPr>
        </p:nvSpPr>
        <p:spPr/>
        <p:txBody>
          <a:bodyPr/>
          <a:lstStyle/>
          <a:p>
            <a:fld id="{58FBF362-CF5C-4A82-947A-FA37166409BA}" type="datetime1">
              <a:rPr lang="ja-JP" altLang="en-US" smtClean="0"/>
              <a:t>2025/4/28</a:t>
            </a:fld>
            <a:endParaRPr lang="ja-JP" altLang="en-US" dirty="0"/>
          </a:p>
        </p:txBody>
      </p:sp>
      <p:sp>
        <p:nvSpPr>
          <p:cNvPr id="4" name="テキスト プレースホルダー 3">
            <a:extLst>
              <a:ext uri="{FF2B5EF4-FFF2-40B4-BE49-F238E27FC236}">
                <a16:creationId xmlns:a16="http://schemas.microsoft.com/office/drawing/2014/main" id="{2D78A815-C5B7-6B23-2535-2B7E607BDC82}"/>
              </a:ext>
            </a:extLst>
          </p:cNvPr>
          <p:cNvSpPr>
            <a:spLocks noGrp="1"/>
          </p:cNvSpPr>
          <p:nvPr>
            <p:ph type="body" sz="quarter" idx="13"/>
          </p:nvPr>
        </p:nvSpPr>
        <p:spPr/>
        <p:txBody>
          <a:bodyPr/>
          <a:lstStyle/>
          <a:p>
            <a:r>
              <a:rPr kumimoji="1" lang="ja-JP" altLang="en-US" dirty="0"/>
              <a:t>水戸　慎一郎</a:t>
            </a:r>
          </a:p>
        </p:txBody>
      </p:sp>
    </p:spTree>
    <p:extLst>
      <p:ext uri="{BB962C8B-B14F-4D97-AF65-F5344CB8AC3E}">
        <p14:creationId xmlns:p14="http://schemas.microsoft.com/office/powerpoint/2010/main" val="21984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21001A03-D0CC-9EB3-5582-10334F19D1E3}"/>
              </a:ext>
            </a:extLst>
          </p:cNvPr>
          <p:cNvSpPr>
            <a:spLocks noGrp="1"/>
          </p:cNvSpPr>
          <p:nvPr>
            <p:ph type="dt" sz="half" idx="11"/>
          </p:nvPr>
        </p:nvSpPr>
        <p:spPr/>
        <p:txBody>
          <a:bodyPr/>
          <a:lstStyle/>
          <a:p>
            <a:fld id="{8CEDF4B9-4172-4F4D-A43B-1CAC8F65AF6C}" type="datetime1">
              <a:rPr lang="ja-JP" altLang="en-US" smtClean="0"/>
              <a:t>2025/4/28</a:t>
            </a:fld>
            <a:endParaRPr lang="ja-JP" altLang="en-US"/>
          </a:p>
        </p:txBody>
      </p:sp>
      <p:sp>
        <p:nvSpPr>
          <p:cNvPr id="4" name="タイトル 3">
            <a:extLst>
              <a:ext uri="{FF2B5EF4-FFF2-40B4-BE49-F238E27FC236}">
                <a16:creationId xmlns:a16="http://schemas.microsoft.com/office/drawing/2014/main" id="{4AC3F297-8985-5B4C-EAAD-9CE099C07745}"/>
              </a:ext>
            </a:extLst>
          </p:cNvPr>
          <p:cNvSpPr>
            <a:spLocks noGrp="1"/>
          </p:cNvSpPr>
          <p:nvPr>
            <p:ph type="title"/>
          </p:nvPr>
        </p:nvSpPr>
        <p:spPr/>
        <p:txBody>
          <a:bodyPr/>
          <a:lstStyle/>
          <a:p>
            <a:r>
              <a:rPr kumimoji="1" lang="en-US" altLang="ja-JP" dirty="0"/>
              <a:t>Exercise</a:t>
            </a:r>
            <a:endParaRPr kumimoji="1" lang="ja-JP" altLang="en-US" dirty="0"/>
          </a:p>
        </p:txBody>
      </p:sp>
      <p:sp>
        <p:nvSpPr>
          <p:cNvPr id="5" name="Content Placeholder 2">
            <a:extLst>
              <a:ext uri="{FF2B5EF4-FFF2-40B4-BE49-F238E27FC236}">
                <a16:creationId xmlns:a16="http://schemas.microsoft.com/office/drawing/2014/main" id="{ECF3675E-DACD-F26F-4EF0-41E008B5394C}"/>
              </a:ext>
            </a:extLst>
          </p:cNvPr>
          <p:cNvSpPr txBox="1">
            <a:spLocks/>
          </p:cNvSpPr>
          <p:nvPr/>
        </p:nvSpPr>
        <p:spPr>
          <a:xfrm>
            <a:off x="181266" y="1197716"/>
            <a:ext cx="12080007" cy="5186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1800" b="1" dirty="0">
                <a:solidFill>
                  <a:schemeClr val="tx1"/>
                </a:solidFill>
                <a:latin typeface="Arial" panose="020B0604020202020204" pitchFamily="34" charset="0"/>
                <a:cs typeface="Arial" panose="020B0604020202020204" pitchFamily="34" charset="0"/>
              </a:rPr>
              <a:t>Q1. </a:t>
            </a:r>
            <a:r>
              <a:rPr lang="en-US" altLang="ja-JP" sz="1800" dirty="0">
                <a:solidFill>
                  <a:schemeClr val="tx1"/>
                </a:solidFill>
                <a:latin typeface="Arial" panose="020B0604020202020204" pitchFamily="34" charset="0"/>
                <a:cs typeface="Arial" panose="020B0604020202020204" pitchFamily="34" charset="0"/>
              </a:rPr>
              <a:t>An energy source provides a constant current of </a:t>
            </a:r>
            <a:r>
              <a:rPr lang="en-US" altLang="ja-JP" sz="1800" b="1" dirty="0">
                <a:solidFill>
                  <a:schemeClr val="tx1"/>
                </a:solidFill>
                <a:latin typeface="Arial" panose="020B0604020202020204" pitchFamily="34" charset="0"/>
                <a:cs typeface="Arial" panose="020B0604020202020204" pitchFamily="34" charset="0"/>
              </a:rPr>
              <a:t>2 A</a:t>
            </a:r>
            <a:r>
              <a:rPr lang="en-US" altLang="ja-JP" sz="1800" dirty="0">
                <a:solidFill>
                  <a:schemeClr val="tx1"/>
                </a:solidFill>
                <a:latin typeface="Arial" panose="020B0604020202020204" pitchFamily="34" charset="0"/>
                <a:cs typeface="Arial" panose="020B0604020202020204" pitchFamily="34" charset="0"/>
              </a:rPr>
              <a:t> for </a:t>
            </a:r>
            <a:r>
              <a:rPr lang="en-US" altLang="ja-JP" sz="1800" b="1" dirty="0">
                <a:solidFill>
                  <a:schemeClr val="tx1"/>
                </a:solidFill>
                <a:latin typeface="Arial" panose="020B0604020202020204" pitchFamily="34" charset="0"/>
                <a:cs typeface="Arial" panose="020B0604020202020204" pitchFamily="34" charset="0"/>
              </a:rPr>
              <a:t>10 seconds</a:t>
            </a:r>
            <a:r>
              <a:rPr lang="en-US" altLang="ja-JP" sz="1800" dirty="0">
                <a:solidFill>
                  <a:schemeClr val="tx1"/>
                </a:solidFill>
                <a:latin typeface="Arial" panose="020B0604020202020204" pitchFamily="34" charset="0"/>
                <a:cs typeface="Arial" panose="020B0604020202020204" pitchFamily="34" charset="0"/>
              </a:rPr>
              <a:t> to a lightbulb.</a:t>
            </a:r>
            <a:br>
              <a:rPr lang="en-US" altLang="ja-JP" sz="1800" dirty="0">
                <a:solidFill>
                  <a:schemeClr val="tx1"/>
                </a:solidFill>
                <a:latin typeface="Arial" panose="020B0604020202020204" pitchFamily="34" charset="0"/>
                <a:cs typeface="Arial" panose="020B0604020202020204" pitchFamily="34" charset="0"/>
              </a:rPr>
            </a:br>
            <a:r>
              <a:rPr lang="en-US" altLang="ja-JP" sz="1800" dirty="0">
                <a:solidFill>
                  <a:schemeClr val="tx1"/>
                </a:solidFill>
                <a:latin typeface="Arial" panose="020B0604020202020204" pitchFamily="34" charset="0"/>
                <a:cs typeface="Arial" panose="020B0604020202020204" pitchFamily="34" charset="0"/>
              </a:rPr>
              <a:t>         If </a:t>
            </a:r>
            <a:r>
              <a:rPr lang="en-US" altLang="ja-JP" sz="1800" b="1" dirty="0">
                <a:solidFill>
                  <a:schemeClr val="tx1"/>
                </a:solidFill>
                <a:latin typeface="Arial" panose="020B0604020202020204" pitchFamily="34" charset="0"/>
                <a:cs typeface="Arial" panose="020B0604020202020204" pitchFamily="34" charset="0"/>
              </a:rPr>
              <a:t>2.3 kJ</a:t>
            </a:r>
            <a:r>
              <a:rPr lang="en-US" altLang="ja-JP" sz="1800" dirty="0">
                <a:solidFill>
                  <a:schemeClr val="tx1"/>
                </a:solidFill>
                <a:latin typeface="Arial" panose="020B0604020202020204" pitchFamily="34" charset="0"/>
                <a:cs typeface="Arial" panose="020B0604020202020204" pitchFamily="34" charset="0"/>
              </a:rPr>
              <a:t> (kilojoules) of energy is used as light and heat:</a:t>
            </a:r>
            <a:endParaRPr lang="en-US" sz="1800" dirty="0">
              <a:solidFill>
                <a:schemeClr val="tx1"/>
              </a:solidFill>
              <a:latin typeface="Arial" panose="020B0604020202020204" pitchFamily="34" charset="0"/>
              <a:cs typeface="Arial" panose="020B0604020202020204" pitchFamily="34" charset="0"/>
            </a:endParaRPr>
          </a:p>
          <a:p>
            <a:pPr marL="342900" indent="-342900">
              <a:buAutoNum type="alphaLcParenBoth"/>
            </a:pPr>
            <a:r>
              <a:rPr lang="en-US" altLang="ja-JP" sz="1800" dirty="0">
                <a:solidFill>
                  <a:schemeClr val="tx1"/>
                </a:solidFill>
                <a:latin typeface="Arial" panose="020B0604020202020204" pitchFamily="34" charset="0"/>
                <a:cs typeface="Arial" panose="020B0604020202020204" pitchFamily="34" charset="0"/>
              </a:rPr>
              <a:t>Calculate the amount of electric charge (∆</a:t>
            </a:r>
            <a:r>
              <a:rPr lang="ja-JP" altLang="en-US" sz="1800" dirty="0">
                <a:solidFill>
                  <a:schemeClr val="tx1"/>
                </a:solidFill>
                <a:latin typeface="Arial" panose="020B0604020202020204" pitchFamily="34" charset="0"/>
                <a:cs typeface="Arial" panose="020B0604020202020204" pitchFamily="34" charset="0"/>
              </a:rPr>
              <a:t>𝑄</a:t>
            </a:r>
            <a:r>
              <a:rPr lang="en-US" altLang="ja-JP" sz="1800" dirty="0">
                <a:solidFill>
                  <a:schemeClr val="tx1"/>
                </a:solidFill>
                <a:latin typeface="Arial" panose="020B0604020202020204" pitchFamily="34" charset="0"/>
                <a:cs typeface="Arial" panose="020B0604020202020204" pitchFamily="34" charset="0"/>
              </a:rPr>
              <a:t>) that flows through the conductor in 10 seconds.</a:t>
            </a:r>
          </a:p>
          <a:p>
            <a:pPr marL="342900" indent="-342900">
              <a:buAutoNum type="alphaLcParenBoth"/>
            </a:pPr>
            <a:endParaRPr lang="en-US" altLang="ja-JP" sz="1800" dirty="0">
              <a:solidFill>
                <a:schemeClr val="tx1"/>
              </a:solidFill>
              <a:latin typeface="Arial" panose="020B0604020202020204" pitchFamily="34" charset="0"/>
              <a:cs typeface="Arial" panose="020B0604020202020204" pitchFamily="34" charset="0"/>
            </a:endParaRPr>
          </a:p>
          <a:p>
            <a:pPr marL="342900" indent="-342900">
              <a:buAutoNum type="alphaLcParenBoth"/>
            </a:pPr>
            <a:endParaRPr lang="en-US" altLang="ja-JP" sz="1800" dirty="0">
              <a:solidFill>
                <a:schemeClr val="tx1"/>
              </a:solidFill>
              <a:latin typeface="Arial" panose="020B0604020202020204" pitchFamily="34" charset="0"/>
              <a:cs typeface="Arial" panose="020B0604020202020204" pitchFamily="34" charset="0"/>
            </a:endParaRPr>
          </a:p>
          <a:p>
            <a:pPr marL="342900" indent="-342900">
              <a:buAutoNum type="alphaLcParenBoth"/>
            </a:pPr>
            <a:r>
              <a:rPr lang="en-US" altLang="ja-JP" sz="1800" dirty="0">
                <a:solidFill>
                  <a:schemeClr val="tx1"/>
                </a:solidFill>
                <a:latin typeface="Arial" panose="020B0604020202020204" pitchFamily="34" charset="0"/>
                <a:cs typeface="Arial" panose="020B0604020202020204" pitchFamily="34" charset="0"/>
              </a:rPr>
              <a:t>Calculate the voltage (</a:t>
            </a:r>
            <a:r>
              <a:rPr lang="ja-JP" altLang="en-US" sz="1800" dirty="0">
                <a:solidFill>
                  <a:schemeClr val="tx1"/>
                </a:solidFill>
                <a:latin typeface="Arial" panose="020B0604020202020204" pitchFamily="34" charset="0"/>
                <a:cs typeface="Arial" panose="020B0604020202020204" pitchFamily="34" charset="0"/>
              </a:rPr>
              <a:t>𝑉</a:t>
            </a:r>
            <a:r>
              <a:rPr lang="en-US" altLang="ja-JP" sz="1800" dirty="0">
                <a:solidFill>
                  <a:schemeClr val="tx1"/>
                </a:solidFill>
                <a:latin typeface="Arial" panose="020B0604020202020204" pitchFamily="34" charset="0"/>
                <a:cs typeface="Arial" panose="020B0604020202020204" pitchFamily="34" charset="0"/>
              </a:rPr>
              <a:t>) across the lightbulb.</a:t>
            </a:r>
            <a:endParaRPr lang="en-US" sz="18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arenBoth"/>
            </a:pPr>
            <a:endParaRPr lang="en-US" sz="18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arenBoth"/>
            </a:pPr>
            <a:endParaRPr lang="en-US" sz="1800" dirty="0">
              <a:solidFill>
                <a:schemeClr val="tx1"/>
              </a:solidFill>
              <a:latin typeface="Arial" panose="020B0604020202020204" pitchFamily="34" charset="0"/>
              <a:cs typeface="Arial" panose="020B0604020202020204" pitchFamily="34" charset="0"/>
            </a:endParaRPr>
          </a:p>
          <a:p>
            <a:r>
              <a:rPr lang="en-US" sz="1800" b="1" dirty="0">
                <a:solidFill>
                  <a:schemeClr val="tx1"/>
                </a:solidFill>
                <a:latin typeface="Arial" panose="020B0604020202020204" pitchFamily="34" charset="0"/>
                <a:cs typeface="Arial" panose="020B0604020202020204" pitchFamily="34" charset="0"/>
              </a:rPr>
              <a:t>Q2. </a:t>
            </a:r>
            <a:r>
              <a:rPr lang="en-US" altLang="ja-JP" sz="1800" dirty="0">
                <a:solidFill>
                  <a:schemeClr val="tx1"/>
                </a:solidFill>
                <a:latin typeface="Arial" panose="020B0604020202020204" pitchFamily="34" charset="0"/>
                <a:cs typeface="Arial" panose="020B0604020202020204" pitchFamily="34" charset="0"/>
              </a:rPr>
              <a:t>Calculate the </a:t>
            </a:r>
            <a:r>
              <a:rPr lang="en-US" altLang="ja-JP" sz="1800" b="1" dirty="0">
                <a:solidFill>
                  <a:schemeClr val="tx1"/>
                </a:solidFill>
                <a:latin typeface="Arial" panose="020B0604020202020204" pitchFamily="34" charset="0"/>
                <a:cs typeface="Arial" panose="020B0604020202020204" pitchFamily="34" charset="0"/>
              </a:rPr>
              <a:t>power absorbed by each element</a:t>
            </a:r>
            <a:r>
              <a:rPr lang="en-US" altLang="ja-JP" sz="1800" dirty="0">
                <a:solidFill>
                  <a:schemeClr val="tx1"/>
                </a:solidFill>
                <a:latin typeface="Arial" panose="020B0604020202020204" pitchFamily="34" charset="0"/>
                <a:cs typeface="Arial" panose="020B0604020202020204" pitchFamily="34" charset="0"/>
              </a:rPr>
              <a:t> in the circuit.</a:t>
            </a:r>
            <a:endParaRPr lang="en-US" sz="18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arenBoth"/>
            </a:pPr>
            <a:endParaRPr lang="en-US" sz="1800" dirty="0">
              <a:solidFill>
                <a:schemeClr val="tx1"/>
              </a:solidFill>
              <a:latin typeface="Arial" panose="020B0604020202020204" pitchFamily="34" charset="0"/>
              <a:cs typeface="Arial" panose="020B0604020202020204" pitchFamily="34" charset="0"/>
            </a:endParaRPr>
          </a:p>
        </p:txBody>
      </p:sp>
      <p:cxnSp>
        <p:nvCxnSpPr>
          <p:cNvPr id="6" name="Straight Connector 5">
            <a:extLst>
              <a:ext uri="{FF2B5EF4-FFF2-40B4-BE49-F238E27FC236}">
                <a16:creationId xmlns:a16="http://schemas.microsoft.com/office/drawing/2014/main" id="{E745D5E7-0C63-0061-80FD-AB225FE9B70A}"/>
              </a:ext>
            </a:extLst>
          </p:cNvPr>
          <p:cNvCxnSpPr>
            <a:cxnSpLocks/>
          </p:cNvCxnSpPr>
          <p:nvPr/>
        </p:nvCxnSpPr>
        <p:spPr>
          <a:xfrm>
            <a:off x="1824641" y="4497643"/>
            <a:ext cx="0" cy="1493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AFDE157-D5F2-4E2A-927B-7BD897E2D94B}"/>
              </a:ext>
            </a:extLst>
          </p:cNvPr>
          <p:cNvSpPr/>
          <p:nvPr/>
        </p:nvSpPr>
        <p:spPr>
          <a:xfrm>
            <a:off x="1735742" y="5015663"/>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C5B358-4AA7-A0E1-3626-B79CBF3F91A7}"/>
                  </a:ext>
                </a:extLst>
              </p:cNvPr>
              <p:cNvSpPr txBox="1"/>
              <p:nvPr/>
            </p:nvSpPr>
            <p:spPr>
              <a:xfrm>
                <a:off x="1913540" y="4874931"/>
                <a:ext cx="213200" cy="73866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200" b="0" i="1" smtClean="0">
                          <a:latin typeface="Cambria Math" panose="02040503050406030204" pitchFamily="18" charset="0"/>
                        </a:rPr>
                        <m:t>+</m:t>
                      </m:r>
                    </m:oMath>
                  </m:oMathPara>
                </a14:m>
                <a:endParaRPr kumimoji="1" lang="en-US" sz="1200" b="0" dirty="0">
                  <a:latin typeface="Arial" panose="020B0604020202020204" pitchFamily="34" charset="0"/>
                  <a:cs typeface="Arial" panose="020B0604020202020204" pitchFamily="34" charset="0"/>
                </a:endParaRPr>
              </a:p>
              <a:p>
                <a:pPr algn="l"/>
                <a:endParaRPr kumimoji="1" lang="en-US" sz="1200" b="0" i="1" dirty="0">
                  <a:latin typeface="Arial" panose="020B0604020202020204" pitchFamily="34" charset="0"/>
                  <a:cs typeface="Arial" panose="020B0604020202020204" pitchFamily="34" charset="0"/>
                </a:endParaRPr>
              </a:p>
              <a:p>
                <a:pPr algn="l"/>
                <a:endParaRPr kumimoji="1" lang="en-US" sz="1200" b="0" i="1" dirty="0">
                  <a:latin typeface="Arial" panose="020B0604020202020204" pitchFamily="34" charset="0"/>
                  <a:cs typeface="Arial" panose="020B0604020202020204" pitchFamily="34" charset="0"/>
                </a:endParaRPr>
              </a:p>
              <a:p>
                <a:pPr algn="l"/>
                <a14:m>
                  <m:oMathPara xmlns:m="http://schemas.openxmlformats.org/officeDocument/2006/math">
                    <m:oMathParaPr>
                      <m:jc m:val="centerGroup"/>
                    </m:oMathParaPr>
                    <m:oMath xmlns:m="http://schemas.openxmlformats.org/officeDocument/2006/math">
                      <m:r>
                        <a:rPr kumimoji="1" lang="en-US" sz="1200" b="0" i="1" smtClean="0">
                          <a:latin typeface="Cambria Math" panose="02040503050406030204" pitchFamily="18" charset="0"/>
                        </a:rPr>
                        <m:t>−</m:t>
                      </m:r>
                    </m:oMath>
                  </m:oMathPara>
                </a14:m>
                <a:endParaRPr kumimoji="1" lang="en-US" sz="1200" dirty="0">
                  <a:latin typeface="Arial" panose="020B0604020202020204" pitchFamily="34" charset="0"/>
                  <a:cs typeface="Arial" panose="020B0604020202020204" pitchFamily="34" charset="0"/>
                </a:endParaRPr>
              </a:p>
            </p:txBody>
          </p:sp>
        </mc:Choice>
        <mc:Fallback xmlns="">
          <p:sp>
            <p:nvSpPr>
              <p:cNvPr id="8" name="TextBox 7">
                <a:extLst>
                  <a:ext uri="{FF2B5EF4-FFF2-40B4-BE49-F238E27FC236}">
                    <a16:creationId xmlns:a16="http://schemas.microsoft.com/office/drawing/2014/main" id="{43C5B358-4AA7-A0E1-3626-B79CBF3F91A7}"/>
                  </a:ext>
                </a:extLst>
              </p:cNvPr>
              <p:cNvSpPr txBox="1">
                <a:spLocks noRot="1" noChangeAspect="1" noMove="1" noResize="1" noEditPoints="1" noAdjustHandles="1" noChangeArrowheads="1" noChangeShapeType="1" noTextEdit="1"/>
              </p:cNvSpPr>
              <p:nvPr/>
            </p:nvSpPr>
            <p:spPr>
              <a:xfrm>
                <a:off x="1913540" y="4874931"/>
                <a:ext cx="213200" cy="738664"/>
              </a:xfrm>
              <a:prstGeom prst="rect">
                <a:avLst/>
              </a:prstGeom>
              <a:blipFill>
                <a:blip r:embed="rId2"/>
                <a:stretch>
                  <a:fillRect l="-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A1E2C8-2581-79CF-F934-F5590F3CDABC}"/>
                  </a:ext>
                </a:extLst>
              </p:cNvPr>
              <p:cNvSpPr txBox="1"/>
              <p:nvPr/>
            </p:nvSpPr>
            <p:spPr>
              <a:xfrm>
                <a:off x="2041712" y="5136541"/>
                <a:ext cx="387927"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400" b="0" i="1" smtClean="0">
                          <a:latin typeface="Cambria Math" panose="02040503050406030204" pitchFamily="18" charset="0"/>
                        </a:rPr>
                        <m:t>10 </m:t>
                      </m:r>
                      <m:r>
                        <m:rPr>
                          <m:sty m:val="p"/>
                        </m:rPr>
                        <a:rPr kumimoji="1" lang="en-US" sz="1400" b="0" i="0" smtClean="0">
                          <a:latin typeface="Cambria Math" panose="02040503050406030204" pitchFamily="18" charset="0"/>
                        </a:rPr>
                        <m:t>V</m:t>
                      </m:r>
                    </m:oMath>
                  </m:oMathPara>
                </a14:m>
                <a:endParaRPr kumimoji="1" lang="en-US" sz="1400" dirty="0">
                  <a:latin typeface="Arial" panose="020B0604020202020204" pitchFamily="34" charset="0"/>
                  <a:cs typeface="Arial" panose="020B0604020202020204" pitchFamily="34" charset="0"/>
                </a:endParaRPr>
              </a:p>
            </p:txBody>
          </p:sp>
        </mc:Choice>
        <mc:Fallback xmlns="">
          <p:sp>
            <p:nvSpPr>
              <p:cNvPr id="9" name="TextBox 8">
                <a:extLst>
                  <a:ext uri="{FF2B5EF4-FFF2-40B4-BE49-F238E27FC236}">
                    <a16:creationId xmlns:a16="http://schemas.microsoft.com/office/drawing/2014/main" id="{E4A1E2C8-2581-79CF-F934-F5590F3CDABC}"/>
                  </a:ext>
                </a:extLst>
              </p:cNvPr>
              <p:cNvSpPr txBox="1">
                <a:spLocks noRot="1" noChangeAspect="1" noMove="1" noResize="1" noEditPoints="1" noAdjustHandles="1" noChangeArrowheads="1" noChangeShapeType="1" noTextEdit="1"/>
              </p:cNvSpPr>
              <p:nvPr/>
            </p:nvSpPr>
            <p:spPr>
              <a:xfrm>
                <a:off x="2041712" y="5136541"/>
                <a:ext cx="387927" cy="215444"/>
              </a:xfrm>
              <a:prstGeom prst="rect">
                <a:avLst/>
              </a:prstGeom>
              <a:blipFill>
                <a:blip r:embed="rId3"/>
                <a:stretch>
                  <a:fillRect l="-9375" r="-9375" b="-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AB91EA3-B718-2883-F85B-FE9B1F2C5BD9}"/>
                  </a:ext>
                </a:extLst>
              </p:cNvPr>
              <p:cNvSpPr txBox="1"/>
              <p:nvPr/>
            </p:nvSpPr>
            <p:spPr>
              <a:xfrm>
                <a:off x="1342571" y="4620510"/>
                <a:ext cx="291747"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400" b="0" i="1" smtClean="0">
                          <a:latin typeface="Cambria Math" panose="02040503050406030204" pitchFamily="18" charset="0"/>
                        </a:rPr>
                        <m:t>4</m:t>
                      </m:r>
                      <m:r>
                        <a:rPr kumimoji="1" lang="en-US" sz="1400" b="0" i="0" smtClean="0">
                          <a:latin typeface="Cambria Math" panose="02040503050406030204" pitchFamily="18" charset="0"/>
                        </a:rPr>
                        <m:t> </m:t>
                      </m:r>
                      <m:r>
                        <m:rPr>
                          <m:sty m:val="p"/>
                        </m:rPr>
                        <a:rPr kumimoji="1" lang="en-US" sz="1400" b="0" i="0" smtClean="0">
                          <a:latin typeface="Cambria Math" panose="02040503050406030204" pitchFamily="18" charset="0"/>
                        </a:rPr>
                        <m:t>A</m:t>
                      </m:r>
                    </m:oMath>
                  </m:oMathPara>
                </a14:m>
                <a:endParaRPr kumimoji="1" lang="en-US" sz="1400" dirty="0">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FAB91EA3-B718-2883-F85B-FE9B1F2C5BD9}"/>
                  </a:ext>
                </a:extLst>
              </p:cNvPr>
              <p:cNvSpPr txBox="1">
                <a:spLocks noRot="1" noChangeAspect="1" noMove="1" noResize="1" noEditPoints="1" noAdjustHandles="1" noChangeArrowheads="1" noChangeShapeType="1" noTextEdit="1"/>
              </p:cNvSpPr>
              <p:nvPr/>
            </p:nvSpPr>
            <p:spPr>
              <a:xfrm>
                <a:off x="1342571" y="4620510"/>
                <a:ext cx="291747" cy="215444"/>
              </a:xfrm>
              <a:prstGeom prst="rect">
                <a:avLst/>
              </a:prstGeom>
              <a:blipFill>
                <a:blip r:embed="rId4"/>
                <a:stretch>
                  <a:fillRect l="-14583" r="-12500" b="-8571"/>
                </a:stretch>
              </a:blipFill>
            </p:spPr>
            <p:txBody>
              <a:bodyPr/>
              <a:lstStyle/>
              <a:p>
                <a:r>
                  <a:rPr lang="ja-JP" altLang="en-US">
                    <a:noFill/>
                  </a:rPr>
                  <a:t> </a:t>
                </a:r>
              </a:p>
            </p:txBody>
          </p:sp>
        </mc:Fallback>
      </mc:AlternateContent>
      <p:cxnSp>
        <p:nvCxnSpPr>
          <p:cNvPr id="11" name="Straight Arrow Connector 11">
            <a:extLst>
              <a:ext uri="{FF2B5EF4-FFF2-40B4-BE49-F238E27FC236}">
                <a16:creationId xmlns:a16="http://schemas.microsoft.com/office/drawing/2014/main" id="{EFC6A39B-9CB0-03CD-D6FF-0B334C71A3A2}"/>
              </a:ext>
            </a:extLst>
          </p:cNvPr>
          <p:cNvCxnSpPr>
            <a:cxnSpLocks/>
          </p:cNvCxnSpPr>
          <p:nvPr/>
        </p:nvCxnSpPr>
        <p:spPr>
          <a:xfrm>
            <a:off x="1735742" y="4581533"/>
            <a:ext cx="0" cy="293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2">
            <a:extLst>
              <a:ext uri="{FF2B5EF4-FFF2-40B4-BE49-F238E27FC236}">
                <a16:creationId xmlns:a16="http://schemas.microsoft.com/office/drawing/2014/main" id="{113E16E2-FA90-789F-E108-73A013C7AB8F}"/>
              </a:ext>
            </a:extLst>
          </p:cNvPr>
          <p:cNvCxnSpPr>
            <a:cxnSpLocks/>
          </p:cNvCxnSpPr>
          <p:nvPr/>
        </p:nvCxnSpPr>
        <p:spPr>
          <a:xfrm>
            <a:off x="5018672" y="4497643"/>
            <a:ext cx="0" cy="1493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D5140F36-BD6C-E183-54DF-5A63E9ED8B98}"/>
              </a:ext>
            </a:extLst>
          </p:cNvPr>
          <p:cNvSpPr/>
          <p:nvPr/>
        </p:nvSpPr>
        <p:spPr>
          <a:xfrm>
            <a:off x="4929773" y="5015663"/>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4" name="TextBox 14">
                <a:extLst>
                  <a:ext uri="{FF2B5EF4-FFF2-40B4-BE49-F238E27FC236}">
                    <a16:creationId xmlns:a16="http://schemas.microsoft.com/office/drawing/2014/main" id="{305C8189-6B60-FAD6-3B99-28A393E0B972}"/>
                  </a:ext>
                </a:extLst>
              </p:cNvPr>
              <p:cNvSpPr txBox="1"/>
              <p:nvPr/>
            </p:nvSpPr>
            <p:spPr>
              <a:xfrm>
                <a:off x="5107571" y="4874931"/>
                <a:ext cx="213200" cy="73866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200" b="0" i="1" smtClean="0">
                          <a:latin typeface="Cambria Math" panose="02040503050406030204" pitchFamily="18" charset="0"/>
                        </a:rPr>
                        <m:t>+</m:t>
                      </m:r>
                    </m:oMath>
                  </m:oMathPara>
                </a14:m>
                <a:endParaRPr kumimoji="1" lang="en-US" sz="1200" b="0" dirty="0">
                  <a:latin typeface="Arial" panose="020B0604020202020204" pitchFamily="34" charset="0"/>
                  <a:cs typeface="Arial" panose="020B0604020202020204" pitchFamily="34" charset="0"/>
                </a:endParaRPr>
              </a:p>
              <a:p>
                <a:pPr algn="l"/>
                <a:endParaRPr kumimoji="1" lang="en-US" sz="1200" b="0" i="1" dirty="0">
                  <a:latin typeface="Arial" panose="020B0604020202020204" pitchFamily="34" charset="0"/>
                  <a:cs typeface="Arial" panose="020B0604020202020204" pitchFamily="34" charset="0"/>
                </a:endParaRPr>
              </a:p>
              <a:p>
                <a:pPr algn="l"/>
                <a:endParaRPr kumimoji="1" lang="en-US" sz="1200" b="0" i="1" dirty="0">
                  <a:latin typeface="Arial" panose="020B0604020202020204" pitchFamily="34" charset="0"/>
                  <a:cs typeface="Arial" panose="020B0604020202020204" pitchFamily="34" charset="0"/>
                </a:endParaRPr>
              </a:p>
              <a:p>
                <a:pPr algn="l"/>
                <a14:m>
                  <m:oMathPara xmlns:m="http://schemas.openxmlformats.org/officeDocument/2006/math">
                    <m:oMathParaPr>
                      <m:jc m:val="centerGroup"/>
                    </m:oMathParaPr>
                    <m:oMath xmlns:m="http://schemas.openxmlformats.org/officeDocument/2006/math">
                      <m:r>
                        <a:rPr kumimoji="1" lang="en-US" sz="1200" b="0" i="1" smtClean="0">
                          <a:latin typeface="Cambria Math" panose="02040503050406030204" pitchFamily="18" charset="0"/>
                        </a:rPr>
                        <m:t>−</m:t>
                      </m:r>
                    </m:oMath>
                  </m:oMathPara>
                </a14:m>
                <a:endParaRPr kumimoji="1" lang="en-US" sz="1200" dirty="0">
                  <a:latin typeface="Arial" panose="020B0604020202020204" pitchFamily="34" charset="0"/>
                  <a:cs typeface="Arial" panose="020B0604020202020204" pitchFamily="34" charset="0"/>
                </a:endParaRPr>
              </a:p>
            </p:txBody>
          </p:sp>
        </mc:Choice>
        <mc:Fallback xmlns="">
          <p:sp>
            <p:nvSpPr>
              <p:cNvPr id="14" name="TextBox 14">
                <a:extLst>
                  <a:ext uri="{FF2B5EF4-FFF2-40B4-BE49-F238E27FC236}">
                    <a16:creationId xmlns:a16="http://schemas.microsoft.com/office/drawing/2014/main" id="{305C8189-6B60-FAD6-3B99-28A393E0B972}"/>
                  </a:ext>
                </a:extLst>
              </p:cNvPr>
              <p:cNvSpPr txBox="1">
                <a:spLocks noRot="1" noChangeAspect="1" noMove="1" noResize="1" noEditPoints="1" noAdjustHandles="1" noChangeArrowheads="1" noChangeShapeType="1" noTextEdit="1"/>
              </p:cNvSpPr>
              <p:nvPr/>
            </p:nvSpPr>
            <p:spPr>
              <a:xfrm>
                <a:off x="5107571" y="4874931"/>
                <a:ext cx="213200" cy="738664"/>
              </a:xfrm>
              <a:prstGeom prst="rect">
                <a:avLst/>
              </a:prstGeom>
              <a:blipFill>
                <a:blip r:embed="rId2"/>
                <a:stretch>
                  <a:fillRect l="-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TextBox 15">
                <a:extLst>
                  <a:ext uri="{FF2B5EF4-FFF2-40B4-BE49-F238E27FC236}">
                    <a16:creationId xmlns:a16="http://schemas.microsoft.com/office/drawing/2014/main" id="{44EE3939-64A8-BBF0-8BC2-9A8E767B912E}"/>
                  </a:ext>
                </a:extLst>
              </p:cNvPr>
              <p:cNvSpPr txBox="1"/>
              <p:nvPr/>
            </p:nvSpPr>
            <p:spPr>
              <a:xfrm>
                <a:off x="5235743" y="5136541"/>
                <a:ext cx="387927"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400" b="0" i="1" smtClean="0">
                          <a:latin typeface="Cambria Math" panose="02040503050406030204" pitchFamily="18" charset="0"/>
                        </a:rPr>
                        <m:t>12 </m:t>
                      </m:r>
                      <m:r>
                        <m:rPr>
                          <m:sty m:val="p"/>
                        </m:rPr>
                        <a:rPr kumimoji="1" lang="en-US" sz="1400" b="0" i="0" smtClean="0">
                          <a:latin typeface="Cambria Math" panose="02040503050406030204" pitchFamily="18" charset="0"/>
                        </a:rPr>
                        <m:t>V</m:t>
                      </m:r>
                    </m:oMath>
                  </m:oMathPara>
                </a14:m>
                <a:endParaRPr kumimoji="1" lang="en-US" sz="1400" dirty="0">
                  <a:latin typeface="Arial" panose="020B0604020202020204" pitchFamily="34" charset="0"/>
                  <a:cs typeface="Arial" panose="020B0604020202020204" pitchFamily="34" charset="0"/>
                </a:endParaRPr>
              </a:p>
            </p:txBody>
          </p:sp>
        </mc:Choice>
        <mc:Fallback xmlns="">
          <p:sp>
            <p:nvSpPr>
              <p:cNvPr id="15" name="TextBox 15">
                <a:extLst>
                  <a:ext uri="{FF2B5EF4-FFF2-40B4-BE49-F238E27FC236}">
                    <a16:creationId xmlns:a16="http://schemas.microsoft.com/office/drawing/2014/main" id="{44EE3939-64A8-BBF0-8BC2-9A8E767B912E}"/>
                  </a:ext>
                </a:extLst>
              </p:cNvPr>
              <p:cNvSpPr txBox="1">
                <a:spLocks noRot="1" noChangeAspect="1" noMove="1" noResize="1" noEditPoints="1" noAdjustHandles="1" noChangeArrowheads="1" noChangeShapeType="1" noTextEdit="1"/>
              </p:cNvSpPr>
              <p:nvPr/>
            </p:nvSpPr>
            <p:spPr>
              <a:xfrm>
                <a:off x="5235743" y="5136541"/>
                <a:ext cx="387927" cy="215444"/>
              </a:xfrm>
              <a:prstGeom prst="rect">
                <a:avLst/>
              </a:prstGeom>
              <a:blipFill>
                <a:blip r:embed="rId5"/>
                <a:stretch>
                  <a:fillRect l="-9375" r="-9375" b="-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TextBox 16">
                <a:extLst>
                  <a:ext uri="{FF2B5EF4-FFF2-40B4-BE49-F238E27FC236}">
                    <a16:creationId xmlns:a16="http://schemas.microsoft.com/office/drawing/2014/main" id="{E07E9735-10DB-87C6-6305-C53766FF5D64}"/>
                  </a:ext>
                </a:extLst>
              </p:cNvPr>
              <p:cNvSpPr txBox="1"/>
              <p:nvPr/>
            </p:nvSpPr>
            <p:spPr>
              <a:xfrm>
                <a:off x="4536602" y="4620510"/>
                <a:ext cx="291747"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400" i="1">
                          <a:latin typeface="Cambria Math" panose="02040503050406030204" pitchFamily="18" charset="0"/>
                        </a:rPr>
                        <m:t>2</m:t>
                      </m:r>
                      <m:r>
                        <a:rPr kumimoji="1" lang="en-US" sz="1400" b="0" i="0" smtClean="0">
                          <a:latin typeface="Cambria Math" panose="02040503050406030204" pitchFamily="18" charset="0"/>
                        </a:rPr>
                        <m:t> </m:t>
                      </m:r>
                      <m:r>
                        <m:rPr>
                          <m:sty m:val="p"/>
                        </m:rPr>
                        <a:rPr kumimoji="1" lang="en-US" sz="1400" b="0" i="0" smtClean="0">
                          <a:latin typeface="Cambria Math" panose="02040503050406030204" pitchFamily="18" charset="0"/>
                        </a:rPr>
                        <m:t>A</m:t>
                      </m:r>
                    </m:oMath>
                  </m:oMathPara>
                </a14:m>
                <a:endParaRPr kumimoji="1" lang="en-US" sz="1400" dirty="0">
                  <a:latin typeface="Arial" panose="020B0604020202020204" pitchFamily="34" charset="0"/>
                  <a:cs typeface="Arial" panose="020B0604020202020204" pitchFamily="34" charset="0"/>
                </a:endParaRPr>
              </a:p>
            </p:txBody>
          </p:sp>
        </mc:Choice>
        <mc:Fallback xmlns="">
          <p:sp>
            <p:nvSpPr>
              <p:cNvPr id="16" name="TextBox 16">
                <a:extLst>
                  <a:ext uri="{FF2B5EF4-FFF2-40B4-BE49-F238E27FC236}">
                    <a16:creationId xmlns:a16="http://schemas.microsoft.com/office/drawing/2014/main" id="{E07E9735-10DB-87C6-6305-C53766FF5D64}"/>
                  </a:ext>
                </a:extLst>
              </p:cNvPr>
              <p:cNvSpPr txBox="1">
                <a:spLocks noRot="1" noChangeAspect="1" noMove="1" noResize="1" noEditPoints="1" noAdjustHandles="1" noChangeArrowheads="1" noChangeShapeType="1" noTextEdit="1"/>
              </p:cNvSpPr>
              <p:nvPr/>
            </p:nvSpPr>
            <p:spPr>
              <a:xfrm>
                <a:off x="4536602" y="4620510"/>
                <a:ext cx="291747" cy="215444"/>
              </a:xfrm>
              <a:prstGeom prst="rect">
                <a:avLst/>
              </a:prstGeom>
              <a:blipFill>
                <a:blip r:embed="rId6"/>
                <a:stretch>
                  <a:fillRect l="-14583" r="-12500" b="-8571"/>
                </a:stretch>
              </a:blipFill>
            </p:spPr>
            <p:txBody>
              <a:bodyPr/>
              <a:lstStyle/>
              <a:p>
                <a:r>
                  <a:rPr lang="ja-JP" altLang="en-US">
                    <a:noFill/>
                  </a:rPr>
                  <a:t> </a:t>
                </a:r>
              </a:p>
            </p:txBody>
          </p:sp>
        </mc:Fallback>
      </mc:AlternateContent>
      <p:cxnSp>
        <p:nvCxnSpPr>
          <p:cNvPr id="17" name="Straight Arrow Connector 17">
            <a:extLst>
              <a:ext uri="{FF2B5EF4-FFF2-40B4-BE49-F238E27FC236}">
                <a16:creationId xmlns:a16="http://schemas.microsoft.com/office/drawing/2014/main" id="{BD06B8B2-A7DF-DAB7-70E7-1F3674BBCC60}"/>
              </a:ext>
            </a:extLst>
          </p:cNvPr>
          <p:cNvCxnSpPr>
            <a:cxnSpLocks/>
          </p:cNvCxnSpPr>
          <p:nvPr/>
        </p:nvCxnSpPr>
        <p:spPr>
          <a:xfrm flipV="1">
            <a:off x="4929773" y="4581533"/>
            <a:ext cx="0" cy="293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8">
            <a:extLst>
              <a:ext uri="{FF2B5EF4-FFF2-40B4-BE49-F238E27FC236}">
                <a16:creationId xmlns:a16="http://schemas.microsoft.com/office/drawing/2014/main" id="{0D644CF2-693E-3B2A-2C89-A7A07F2337A9}"/>
              </a:ext>
            </a:extLst>
          </p:cNvPr>
          <p:cNvCxnSpPr>
            <a:cxnSpLocks/>
          </p:cNvCxnSpPr>
          <p:nvPr/>
        </p:nvCxnSpPr>
        <p:spPr>
          <a:xfrm>
            <a:off x="7999503" y="4497643"/>
            <a:ext cx="0" cy="1493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9">
            <a:extLst>
              <a:ext uri="{FF2B5EF4-FFF2-40B4-BE49-F238E27FC236}">
                <a16:creationId xmlns:a16="http://schemas.microsoft.com/office/drawing/2014/main" id="{078CE6E0-F96D-456D-A8B4-2601F9AC9359}"/>
              </a:ext>
            </a:extLst>
          </p:cNvPr>
          <p:cNvSpPr/>
          <p:nvPr/>
        </p:nvSpPr>
        <p:spPr>
          <a:xfrm>
            <a:off x="7910604" y="5015663"/>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TextBox 20">
                <a:extLst>
                  <a:ext uri="{FF2B5EF4-FFF2-40B4-BE49-F238E27FC236}">
                    <a16:creationId xmlns:a16="http://schemas.microsoft.com/office/drawing/2014/main" id="{51479D48-AD8D-A837-0A19-09B0CD7F7658}"/>
                  </a:ext>
                </a:extLst>
              </p:cNvPr>
              <p:cNvSpPr txBox="1"/>
              <p:nvPr/>
            </p:nvSpPr>
            <p:spPr>
              <a:xfrm rot="10800000">
                <a:off x="8088402" y="4744849"/>
                <a:ext cx="213200" cy="73866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200" b="0" i="1" smtClean="0">
                          <a:latin typeface="Cambria Math" panose="02040503050406030204" pitchFamily="18" charset="0"/>
                        </a:rPr>
                        <m:t>+</m:t>
                      </m:r>
                    </m:oMath>
                  </m:oMathPara>
                </a14:m>
                <a:endParaRPr kumimoji="1" lang="en-US" sz="1200" b="0" dirty="0">
                  <a:latin typeface="Arial" panose="020B0604020202020204" pitchFamily="34" charset="0"/>
                  <a:cs typeface="Arial" panose="020B0604020202020204" pitchFamily="34" charset="0"/>
                </a:endParaRPr>
              </a:p>
              <a:p>
                <a:pPr algn="l"/>
                <a:endParaRPr kumimoji="1" lang="en-US" sz="1200" b="0" i="1" dirty="0">
                  <a:latin typeface="Arial" panose="020B0604020202020204" pitchFamily="34" charset="0"/>
                  <a:cs typeface="Arial" panose="020B0604020202020204" pitchFamily="34" charset="0"/>
                </a:endParaRPr>
              </a:p>
              <a:p>
                <a:pPr algn="l"/>
                <a:endParaRPr kumimoji="1" lang="en-US" sz="1200" b="0" i="1" dirty="0">
                  <a:latin typeface="Arial" panose="020B0604020202020204" pitchFamily="34" charset="0"/>
                  <a:cs typeface="Arial" panose="020B0604020202020204" pitchFamily="34" charset="0"/>
                </a:endParaRPr>
              </a:p>
              <a:p>
                <a:pPr algn="l"/>
                <a14:m>
                  <m:oMathPara xmlns:m="http://schemas.openxmlformats.org/officeDocument/2006/math">
                    <m:oMathParaPr>
                      <m:jc m:val="centerGroup"/>
                    </m:oMathParaPr>
                    <m:oMath xmlns:m="http://schemas.openxmlformats.org/officeDocument/2006/math">
                      <m:r>
                        <a:rPr kumimoji="1" lang="en-US" sz="1200" b="0" i="1" smtClean="0">
                          <a:latin typeface="Cambria Math" panose="02040503050406030204" pitchFamily="18" charset="0"/>
                        </a:rPr>
                        <m:t>−</m:t>
                      </m:r>
                    </m:oMath>
                  </m:oMathPara>
                </a14:m>
                <a:endParaRPr kumimoji="1" lang="en-US" sz="1200" dirty="0">
                  <a:latin typeface="Arial" panose="020B0604020202020204" pitchFamily="34" charset="0"/>
                  <a:cs typeface="Arial" panose="020B0604020202020204" pitchFamily="34" charset="0"/>
                </a:endParaRPr>
              </a:p>
            </p:txBody>
          </p:sp>
        </mc:Choice>
        <mc:Fallback xmlns="">
          <p:sp>
            <p:nvSpPr>
              <p:cNvPr id="20" name="TextBox 20">
                <a:extLst>
                  <a:ext uri="{FF2B5EF4-FFF2-40B4-BE49-F238E27FC236}">
                    <a16:creationId xmlns:a16="http://schemas.microsoft.com/office/drawing/2014/main" id="{51479D48-AD8D-A837-0A19-09B0CD7F7658}"/>
                  </a:ext>
                </a:extLst>
              </p:cNvPr>
              <p:cNvSpPr txBox="1">
                <a:spLocks noRot="1" noChangeAspect="1" noMove="1" noResize="1" noEditPoints="1" noAdjustHandles="1" noChangeArrowheads="1" noChangeShapeType="1" noTextEdit="1"/>
              </p:cNvSpPr>
              <p:nvPr/>
            </p:nvSpPr>
            <p:spPr>
              <a:xfrm rot="10800000">
                <a:off x="8088402" y="4744849"/>
                <a:ext cx="213200" cy="738664"/>
              </a:xfrm>
              <a:prstGeom prst="rect">
                <a:avLst/>
              </a:prstGeom>
              <a:blipFill>
                <a:blip r:embed="rId7"/>
                <a:stretch>
                  <a:fillRect l="-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TextBox 21">
                <a:extLst>
                  <a:ext uri="{FF2B5EF4-FFF2-40B4-BE49-F238E27FC236}">
                    <a16:creationId xmlns:a16="http://schemas.microsoft.com/office/drawing/2014/main" id="{77B57DE7-64C1-B9D2-4DA0-EF8E07D5F590}"/>
                  </a:ext>
                </a:extLst>
              </p:cNvPr>
              <p:cNvSpPr txBox="1"/>
              <p:nvPr/>
            </p:nvSpPr>
            <p:spPr>
              <a:xfrm>
                <a:off x="8216574" y="5136541"/>
                <a:ext cx="288541"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400" b="0" i="1" smtClean="0">
                          <a:latin typeface="Cambria Math" panose="02040503050406030204" pitchFamily="18" charset="0"/>
                        </a:rPr>
                        <m:t>5 </m:t>
                      </m:r>
                      <m:r>
                        <m:rPr>
                          <m:sty m:val="p"/>
                        </m:rPr>
                        <a:rPr kumimoji="1" lang="en-US" sz="1400" b="0" i="0" smtClean="0">
                          <a:latin typeface="Cambria Math" panose="02040503050406030204" pitchFamily="18" charset="0"/>
                        </a:rPr>
                        <m:t>V</m:t>
                      </m:r>
                    </m:oMath>
                  </m:oMathPara>
                </a14:m>
                <a:endParaRPr kumimoji="1" lang="en-US" sz="1400" dirty="0">
                  <a:latin typeface="Arial" panose="020B0604020202020204" pitchFamily="34" charset="0"/>
                  <a:cs typeface="Arial" panose="020B0604020202020204" pitchFamily="34" charset="0"/>
                </a:endParaRPr>
              </a:p>
            </p:txBody>
          </p:sp>
        </mc:Choice>
        <mc:Fallback xmlns="">
          <p:sp>
            <p:nvSpPr>
              <p:cNvPr id="21" name="TextBox 21">
                <a:extLst>
                  <a:ext uri="{FF2B5EF4-FFF2-40B4-BE49-F238E27FC236}">
                    <a16:creationId xmlns:a16="http://schemas.microsoft.com/office/drawing/2014/main" id="{77B57DE7-64C1-B9D2-4DA0-EF8E07D5F590}"/>
                  </a:ext>
                </a:extLst>
              </p:cNvPr>
              <p:cNvSpPr txBox="1">
                <a:spLocks noRot="1" noChangeAspect="1" noMove="1" noResize="1" noEditPoints="1" noAdjustHandles="1" noChangeArrowheads="1" noChangeShapeType="1" noTextEdit="1"/>
              </p:cNvSpPr>
              <p:nvPr/>
            </p:nvSpPr>
            <p:spPr>
              <a:xfrm>
                <a:off x="8216574" y="5136541"/>
                <a:ext cx="288541" cy="215444"/>
              </a:xfrm>
              <a:prstGeom prst="rect">
                <a:avLst/>
              </a:prstGeom>
              <a:blipFill>
                <a:blip r:embed="rId8"/>
                <a:stretch>
                  <a:fillRect l="-17021" r="-14894" b="-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TextBox 22">
                <a:extLst>
                  <a:ext uri="{FF2B5EF4-FFF2-40B4-BE49-F238E27FC236}">
                    <a16:creationId xmlns:a16="http://schemas.microsoft.com/office/drawing/2014/main" id="{60CF360F-93F7-5FDE-A674-A6248637CD2C}"/>
                  </a:ext>
                </a:extLst>
              </p:cNvPr>
              <p:cNvSpPr txBox="1"/>
              <p:nvPr/>
            </p:nvSpPr>
            <p:spPr>
              <a:xfrm>
                <a:off x="7416765" y="4620510"/>
                <a:ext cx="426399" cy="215444"/>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1400" b="0" i="1" smtClean="0">
                          <a:latin typeface="Cambria Math" panose="02040503050406030204" pitchFamily="18" charset="0"/>
                        </a:rPr>
                        <m:t>−3</m:t>
                      </m:r>
                      <m:r>
                        <a:rPr kumimoji="1" lang="en-US" sz="1400" b="0" i="0" smtClean="0">
                          <a:latin typeface="Cambria Math" panose="02040503050406030204" pitchFamily="18" charset="0"/>
                        </a:rPr>
                        <m:t> </m:t>
                      </m:r>
                      <m:r>
                        <m:rPr>
                          <m:sty m:val="p"/>
                        </m:rPr>
                        <a:rPr kumimoji="1" lang="en-US" sz="1400" b="0" i="0" smtClean="0">
                          <a:latin typeface="Cambria Math" panose="02040503050406030204" pitchFamily="18" charset="0"/>
                        </a:rPr>
                        <m:t>A</m:t>
                      </m:r>
                    </m:oMath>
                  </m:oMathPara>
                </a14:m>
                <a:endParaRPr kumimoji="1" lang="en-US" sz="1400" dirty="0">
                  <a:latin typeface="Arial" panose="020B0604020202020204" pitchFamily="34" charset="0"/>
                  <a:cs typeface="Arial" panose="020B0604020202020204" pitchFamily="34" charset="0"/>
                </a:endParaRPr>
              </a:p>
            </p:txBody>
          </p:sp>
        </mc:Choice>
        <mc:Fallback xmlns="">
          <p:sp>
            <p:nvSpPr>
              <p:cNvPr id="22" name="TextBox 22">
                <a:extLst>
                  <a:ext uri="{FF2B5EF4-FFF2-40B4-BE49-F238E27FC236}">
                    <a16:creationId xmlns:a16="http://schemas.microsoft.com/office/drawing/2014/main" id="{60CF360F-93F7-5FDE-A674-A6248637CD2C}"/>
                  </a:ext>
                </a:extLst>
              </p:cNvPr>
              <p:cNvSpPr txBox="1">
                <a:spLocks noRot="1" noChangeAspect="1" noMove="1" noResize="1" noEditPoints="1" noAdjustHandles="1" noChangeArrowheads="1" noChangeShapeType="1" noTextEdit="1"/>
              </p:cNvSpPr>
              <p:nvPr/>
            </p:nvSpPr>
            <p:spPr>
              <a:xfrm>
                <a:off x="7416765" y="4620510"/>
                <a:ext cx="426399" cy="215444"/>
              </a:xfrm>
              <a:prstGeom prst="rect">
                <a:avLst/>
              </a:prstGeom>
              <a:blipFill>
                <a:blip r:embed="rId9"/>
                <a:stretch>
                  <a:fillRect l="-1429" r="-8571" b="-8571"/>
                </a:stretch>
              </a:blipFill>
            </p:spPr>
            <p:txBody>
              <a:bodyPr/>
              <a:lstStyle/>
              <a:p>
                <a:r>
                  <a:rPr lang="ja-JP" altLang="en-US">
                    <a:noFill/>
                  </a:rPr>
                  <a:t> </a:t>
                </a:r>
              </a:p>
            </p:txBody>
          </p:sp>
        </mc:Fallback>
      </mc:AlternateContent>
      <p:cxnSp>
        <p:nvCxnSpPr>
          <p:cNvPr id="23" name="Straight Arrow Connector 23">
            <a:extLst>
              <a:ext uri="{FF2B5EF4-FFF2-40B4-BE49-F238E27FC236}">
                <a16:creationId xmlns:a16="http://schemas.microsoft.com/office/drawing/2014/main" id="{E9F4205B-08F1-4E90-7D2B-17817D6FC0D5}"/>
              </a:ext>
            </a:extLst>
          </p:cNvPr>
          <p:cNvCxnSpPr>
            <a:cxnSpLocks/>
          </p:cNvCxnSpPr>
          <p:nvPr/>
        </p:nvCxnSpPr>
        <p:spPr>
          <a:xfrm>
            <a:off x="7910604" y="4581533"/>
            <a:ext cx="0" cy="2933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スライド番号プレースホルダー 23">
            <a:extLst>
              <a:ext uri="{FF2B5EF4-FFF2-40B4-BE49-F238E27FC236}">
                <a16:creationId xmlns:a16="http://schemas.microsoft.com/office/drawing/2014/main" id="{6BA8A7F2-2621-9036-7658-9297F1F5A84F}"/>
              </a:ext>
            </a:extLst>
          </p:cNvPr>
          <p:cNvSpPr>
            <a:spLocks noGrp="1"/>
          </p:cNvSpPr>
          <p:nvPr>
            <p:ph type="sldNum" sz="quarter" idx="10"/>
          </p:nvPr>
        </p:nvSpPr>
        <p:spPr/>
        <p:txBody>
          <a:bodyPr/>
          <a:lstStyle/>
          <a:p>
            <a:fld id="{655ECA72-7C51-4053-A00F-47BEF0418ED9}" type="slidenum">
              <a:rPr lang="ja-JP" altLang="en-US" sz="2800" smtClean="0"/>
              <a:pPr/>
              <a:t>9</a:t>
            </a:fld>
            <a:endParaRPr lang="ja-JP" altLang="en-US" sz="2000" dirty="0"/>
          </a:p>
        </p:txBody>
      </p:sp>
    </p:spTree>
    <p:extLst>
      <p:ext uri="{BB962C8B-B14F-4D97-AF65-F5344CB8AC3E}">
        <p14:creationId xmlns:p14="http://schemas.microsoft.com/office/powerpoint/2010/main" val="3325880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93BAFD7A-08B6-AAF0-89D3-8728E1333BA3}"/>
              </a:ext>
            </a:extLst>
          </p:cNvPr>
          <p:cNvSpPr>
            <a:spLocks noGrp="1"/>
          </p:cNvSpPr>
          <p:nvPr>
            <p:ph type="dt" sz="half" idx="11"/>
          </p:nvPr>
        </p:nvSpPr>
        <p:spPr/>
        <p:txBody>
          <a:bodyPr/>
          <a:lstStyle/>
          <a:p>
            <a:fld id="{01A522D6-D4FE-4AC4-A4B4-C4F4662ED5C5}" type="datetime1">
              <a:rPr lang="ja-JP" altLang="en-US" smtClean="0"/>
              <a:t>2025/4/28</a:t>
            </a:fld>
            <a:endParaRPr lang="ja-JP" altLang="en-US"/>
          </a:p>
        </p:txBody>
      </p:sp>
      <p:sp>
        <p:nvSpPr>
          <p:cNvPr id="4" name="タイトル 3">
            <a:extLst>
              <a:ext uri="{FF2B5EF4-FFF2-40B4-BE49-F238E27FC236}">
                <a16:creationId xmlns:a16="http://schemas.microsoft.com/office/drawing/2014/main" id="{584109B8-C7A7-5648-55CE-ACAB26460592}"/>
              </a:ext>
            </a:extLst>
          </p:cNvPr>
          <p:cNvSpPr>
            <a:spLocks noGrp="1"/>
          </p:cNvSpPr>
          <p:nvPr>
            <p:ph type="title"/>
          </p:nvPr>
        </p:nvSpPr>
        <p:spPr/>
        <p:txBody>
          <a:bodyPr/>
          <a:lstStyle/>
          <a:p>
            <a:r>
              <a:rPr kumimoji="1" lang="en-US" altLang="ja-JP" dirty="0"/>
              <a:t>Exercise</a:t>
            </a:r>
            <a:endParaRPr kumimoji="1" lang="ja-JP" altLang="en-US" dirty="0"/>
          </a:p>
        </p:txBody>
      </p:sp>
      <p:sp>
        <p:nvSpPr>
          <p:cNvPr id="6" name="テキスト ボックス 5">
            <a:extLst>
              <a:ext uri="{FF2B5EF4-FFF2-40B4-BE49-F238E27FC236}">
                <a16:creationId xmlns:a16="http://schemas.microsoft.com/office/drawing/2014/main" id="{D812FEC6-9545-F5B3-0FD9-89CB3EB97BE2}"/>
              </a:ext>
            </a:extLst>
          </p:cNvPr>
          <p:cNvSpPr txBox="1"/>
          <p:nvPr/>
        </p:nvSpPr>
        <p:spPr>
          <a:xfrm>
            <a:off x="497149" y="1480322"/>
            <a:ext cx="11157760" cy="3416320"/>
          </a:xfrm>
          <a:prstGeom prst="rect">
            <a:avLst/>
          </a:prstGeom>
          <a:noFill/>
        </p:spPr>
        <p:txBody>
          <a:bodyPr wrap="square">
            <a:spAutoFit/>
          </a:bodyPr>
          <a:lstStyle/>
          <a:p>
            <a:r>
              <a:rPr lang="en-US" altLang="ja-JP" b="1" dirty="0">
                <a:latin typeface="Arial" panose="020B0604020202020204" pitchFamily="34" charset="0"/>
                <a:cs typeface="Arial" panose="020B0604020202020204" pitchFamily="34" charset="0"/>
              </a:rPr>
              <a:t>Q3</a:t>
            </a:r>
            <a:r>
              <a:rPr lang="en-US" altLang="ja-JP" dirty="0">
                <a:latin typeface="Arial" panose="020B0604020202020204" pitchFamily="34" charset="0"/>
                <a:cs typeface="Arial" panose="020B0604020202020204" pitchFamily="34" charset="0"/>
              </a:rPr>
              <a:t>. An electric heater uses 300 W of power when a voltage of 100 V is applied.</a:t>
            </a:r>
          </a:p>
          <a:p>
            <a:r>
              <a:rPr lang="en-US" altLang="ja-JP" dirty="0">
                <a:latin typeface="Arial" panose="020B0604020202020204" pitchFamily="34" charset="0"/>
                <a:cs typeface="Arial" panose="020B0604020202020204" pitchFamily="34" charset="0"/>
              </a:rPr>
              <a:t>        Answer the following:</a:t>
            </a:r>
          </a:p>
          <a:p>
            <a:pPr marL="342900" indent="-342900">
              <a:buAutoNum type="arabicParenBoth"/>
            </a:pPr>
            <a:r>
              <a:rPr lang="en-US" altLang="ja-JP" dirty="0">
                <a:latin typeface="Arial" panose="020B0604020202020204" pitchFamily="34" charset="0"/>
                <a:cs typeface="Arial" panose="020B0604020202020204" pitchFamily="34" charset="0"/>
              </a:rPr>
              <a:t>Calculate the current </a:t>
            </a:r>
            <a:r>
              <a:rPr lang="ja-JP" altLang="en-US" dirty="0">
                <a:latin typeface="Arial" panose="020B0604020202020204" pitchFamily="34" charset="0"/>
                <a:cs typeface="Arial" panose="020B0604020202020204" pitchFamily="34" charset="0"/>
              </a:rPr>
              <a:t>𝐼 </a:t>
            </a:r>
            <a:r>
              <a:rPr lang="en-US" altLang="ja-JP" dirty="0">
                <a:latin typeface="Arial" panose="020B0604020202020204" pitchFamily="34" charset="0"/>
                <a:cs typeface="Arial" panose="020B0604020202020204" pitchFamily="34" charset="0"/>
              </a:rPr>
              <a:t>flowing through the electric heater.</a:t>
            </a:r>
          </a:p>
          <a:p>
            <a:pPr marL="342900" indent="-342900">
              <a:buAutoNum type="arabicParenBoth"/>
            </a:pPr>
            <a:endParaRPr lang="en-US" altLang="ja-JP" dirty="0">
              <a:latin typeface="Arial" panose="020B0604020202020204" pitchFamily="34" charset="0"/>
              <a:cs typeface="Arial" panose="020B0604020202020204" pitchFamily="34" charset="0"/>
            </a:endParaRPr>
          </a:p>
          <a:p>
            <a:pPr marL="342900" indent="-342900">
              <a:buAutoNum type="arabicParenBoth"/>
            </a:pPr>
            <a:endParaRPr lang="en-US" altLang="ja-JP" dirty="0">
              <a:latin typeface="Arial" panose="020B0604020202020204" pitchFamily="34" charset="0"/>
              <a:cs typeface="Arial" panose="020B0604020202020204" pitchFamily="34" charset="0"/>
            </a:endParaRPr>
          </a:p>
          <a:p>
            <a:pPr marL="342900" indent="-342900">
              <a:buAutoNum type="arabicParenBoth"/>
            </a:pPr>
            <a:endParaRPr lang="en-US" altLang="ja-JP" dirty="0">
              <a:latin typeface="Arial" panose="020B0604020202020204" pitchFamily="34" charset="0"/>
              <a:cs typeface="Arial" panose="020B0604020202020204" pitchFamily="34" charset="0"/>
            </a:endParaRPr>
          </a:p>
          <a:p>
            <a:pPr marL="342900" indent="-342900">
              <a:buAutoNum type="arabicParenBoth"/>
            </a:pPr>
            <a:r>
              <a:rPr lang="en-US" altLang="ja-JP" dirty="0">
                <a:latin typeface="Arial" panose="020B0604020202020204" pitchFamily="34" charset="0"/>
                <a:cs typeface="Arial" panose="020B0604020202020204" pitchFamily="34" charset="0"/>
              </a:rPr>
              <a:t>Calculate the total electric energy </a:t>
            </a:r>
            <a:r>
              <a:rPr lang="ja-JP" altLang="en-US" dirty="0">
                <a:latin typeface="Arial" panose="020B0604020202020204" pitchFamily="34" charset="0"/>
                <a:cs typeface="Arial" panose="020B0604020202020204" pitchFamily="34" charset="0"/>
              </a:rPr>
              <a:t>𝑊 </a:t>
            </a:r>
            <a:r>
              <a:rPr lang="en-US" altLang="ja-JP" dirty="0">
                <a:latin typeface="Arial" panose="020B0604020202020204" pitchFamily="34" charset="0"/>
                <a:cs typeface="Arial" panose="020B0604020202020204" pitchFamily="34" charset="0"/>
              </a:rPr>
              <a:t>consumed when the heater is used 1 hour per day for 30 days.</a:t>
            </a:r>
          </a:p>
          <a:p>
            <a:pPr marL="342900" indent="-342900">
              <a:buAutoNum type="arabicParenBoth"/>
            </a:pPr>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r>
              <a:rPr lang="en-US" altLang="ja-JP" b="1" dirty="0">
                <a:latin typeface="Arial" panose="020B0604020202020204" pitchFamily="34" charset="0"/>
                <a:cs typeface="Arial" panose="020B0604020202020204" pitchFamily="34" charset="0"/>
              </a:rPr>
              <a:t>Q4</a:t>
            </a:r>
            <a:r>
              <a:rPr lang="en-US" altLang="ja-JP" dirty="0">
                <a:latin typeface="Arial" panose="020B0604020202020204" pitchFamily="34" charset="0"/>
                <a:cs typeface="Arial" panose="020B0604020202020204" pitchFamily="34" charset="0"/>
              </a:rPr>
              <a:t>. Electric energy is converted into heat at a rate of 112 J/s (watts) in a resistor.</a:t>
            </a:r>
            <a:br>
              <a:rPr lang="en-US" altLang="ja-JP" dirty="0">
                <a:latin typeface="Arial" panose="020B0604020202020204" pitchFamily="34" charset="0"/>
                <a:cs typeface="Arial" panose="020B0604020202020204" pitchFamily="34" charset="0"/>
              </a:rPr>
            </a:br>
            <a:r>
              <a:rPr lang="en-US" altLang="ja-JP" dirty="0">
                <a:latin typeface="Arial" panose="020B0604020202020204" pitchFamily="34" charset="0"/>
                <a:cs typeface="Arial" panose="020B0604020202020204" pitchFamily="34" charset="0"/>
              </a:rPr>
              <a:t>        If the current through the resistor is 4 A, calculate the voltage </a:t>
            </a:r>
            <a:r>
              <a:rPr lang="ja-JP" altLang="en-US" dirty="0">
                <a:latin typeface="Arial" panose="020B0604020202020204" pitchFamily="34" charset="0"/>
                <a:cs typeface="Arial" panose="020B0604020202020204" pitchFamily="34" charset="0"/>
              </a:rPr>
              <a:t>𝑉 </a:t>
            </a:r>
            <a:r>
              <a:rPr lang="en-US" altLang="ja-JP" dirty="0">
                <a:latin typeface="Arial" panose="020B0604020202020204" pitchFamily="34" charset="0"/>
                <a:cs typeface="Arial" panose="020B0604020202020204" pitchFamily="34" charset="0"/>
              </a:rPr>
              <a:t>across it.</a:t>
            </a:r>
            <a:endParaRPr lang="ja-JP" altLang="en-US" dirty="0">
              <a:latin typeface="Arial" panose="020B0604020202020204" pitchFamily="34" charset="0"/>
              <a:cs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097C665F-5D02-4181-5E5A-5F82432B401C}"/>
              </a:ext>
            </a:extLst>
          </p:cNvPr>
          <p:cNvSpPr>
            <a:spLocks noGrp="1"/>
          </p:cNvSpPr>
          <p:nvPr>
            <p:ph type="sldNum" sz="quarter" idx="10"/>
          </p:nvPr>
        </p:nvSpPr>
        <p:spPr/>
        <p:txBody>
          <a:bodyPr/>
          <a:lstStyle/>
          <a:p>
            <a:fld id="{655ECA72-7C51-4053-A00F-47BEF0418ED9}" type="slidenum">
              <a:rPr lang="ja-JP" altLang="en-US" sz="2800" smtClean="0"/>
              <a:pPr/>
              <a:t>10</a:t>
            </a:fld>
            <a:endParaRPr lang="ja-JP" altLang="en-US" sz="2000" dirty="0"/>
          </a:p>
        </p:txBody>
      </p:sp>
    </p:spTree>
    <p:extLst>
      <p:ext uri="{BB962C8B-B14F-4D97-AF65-F5344CB8AC3E}">
        <p14:creationId xmlns:p14="http://schemas.microsoft.com/office/powerpoint/2010/main" val="2206314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8EAB34E-DD9E-D5C5-9ACD-FCEC8672413D}"/>
              </a:ext>
            </a:extLst>
          </p:cNvPr>
          <p:cNvSpPr>
            <a:spLocks noGrp="1"/>
          </p:cNvSpPr>
          <p:nvPr>
            <p:ph type="dt" sz="half" idx="11"/>
          </p:nvPr>
        </p:nvSpPr>
        <p:spPr/>
        <p:txBody>
          <a:bodyPr/>
          <a:lstStyle/>
          <a:p>
            <a:fld id="{34E2E232-1E2A-405D-B587-B742AF9A6993}" type="datetime1">
              <a:rPr lang="ja-JP" altLang="en-US" smtClean="0"/>
              <a:t>2025/4/28</a:t>
            </a:fld>
            <a:endParaRPr lang="ja-JP" altLang="en-US"/>
          </a:p>
        </p:txBody>
      </p:sp>
      <p:sp>
        <p:nvSpPr>
          <p:cNvPr id="5" name="タイトル 4">
            <a:extLst>
              <a:ext uri="{FF2B5EF4-FFF2-40B4-BE49-F238E27FC236}">
                <a16:creationId xmlns:a16="http://schemas.microsoft.com/office/drawing/2014/main" id="{9B2019B1-1A52-42EE-1252-526C0819B1FB}"/>
              </a:ext>
            </a:extLst>
          </p:cNvPr>
          <p:cNvSpPr>
            <a:spLocks noGrp="1"/>
          </p:cNvSpPr>
          <p:nvPr>
            <p:ph type="title"/>
          </p:nvPr>
        </p:nvSpPr>
        <p:spPr/>
        <p:txBody>
          <a:bodyPr/>
          <a:lstStyle/>
          <a:p>
            <a:r>
              <a:rPr lang="en-US" altLang="ja-JP" dirty="0"/>
              <a:t>Ohm’s Law</a:t>
            </a:r>
            <a:endParaRPr lang="ja-JP" altLang="en-US" dirty="0"/>
          </a:p>
        </p:txBody>
      </p:sp>
      <p:cxnSp>
        <p:nvCxnSpPr>
          <p:cNvPr id="6" name="直線コネクタ 6">
            <a:extLst>
              <a:ext uri="{FF2B5EF4-FFF2-40B4-BE49-F238E27FC236}">
                <a16:creationId xmlns:a16="http://schemas.microsoft.com/office/drawing/2014/main" id="{4C62D570-E412-92AA-C94B-0F7973775F40}"/>
              </a:ext>
            </a:extLst>
          </p:cNvPr>
          <p:cNvCxnSpPr>
            <a:cxnSpLocks/>
          </p:cNvCxnSpPr>
          <p:nvPr/>
        </p:nvCxnSpPr>
        <p:spPr>
          <a:xfrm>
            <a:off x="966406" y="3429000"/>
            <a:ext cx="287772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直線コネクタ 7">
            <a:extLst>
              <a:ext uri="{FF2B5EF4-FFF2-40B4-BE49-F238E27FC236}">
                <a16:creationId xmlns:a16="http://schemas.microsoft.com/office/drawing/2014/main" id="{6ED51ED7-E9E4-03DC-D1AC-B910A7CF5FC2}"/>
              </a:ext>
            </a:extLst>
          </p:cNvPr>
          <p:cNvCxnSpPr>
            <a:cxnSpLocks/>
            <a:endCxn id="26" idx="2"/>
          </p:cNvCxnSpPr>
          <p:nvPr/>
        </p:nvCxnSpPr>
        <p:spPr>
          <a:xfrm flipV="1">
            <a:off x="966406" y="4861137"/>
            <a:ext cx="2893729" cy="4132"/>
          </a:xfrm>
          <a:prstGeom prst="line">
            <a:avLst/>
          </a:prstGeom>
          <a:ln w="12700"/>
        </p:spPr>
        <p:style>
          <a:lnRef idx="1">
            <a:schemeClr val="dk1"/>
          </a:lnRef>
          <a:fillRef idx="0">
            <a:schemeClr val="dk1"/>
          </a:fillRef>
          <a:effectRef idx="0">
            <a:schemeClr val="dk1"/>
          </a:effectRef>
          <a:fontRef idx="minor">
            <a:schemeClr val="tx1"/>
          </a:fontRef>
        </p:style>
      </p:cxnSp>
      <p:cxnSp>
        <p:nvCxnSpPr>
          <p:cNvPr id="8" name="直線コネクタ 8">
            <a:extLst>
              <a:ext uri="{FF2B5EF4-FFF2-40B4-BE49-F238E27FC236}">
                <a16:creationId xmlns:a16="http://schemas.microsoft.com/office/drawing/2014/main" id="{93619EDB-4D5C-0DD6-3DA2-3606AD395188}"/>
              </a:ext>
            </a:extLst>
          </p:cNvPr>
          <p:cNvCxnSpPr>
            <a:cxnSpLocks/>
          </p:cNvCxnSpPr>
          <p:nvPr/>
        </p:nvCxnSpPr>
        <p:spPr>
          <a:xfrm>
            <a:off x="4163405" y="3424634"/>
            <a:ext cx="0" cy="1440635"/>
          </a:xfrm>
          <a:prstGeom prst="line">
            <a:avLst/>
          </a:prstGeom>
          <a:ln w="12700"/>
        </p:spPr>
        <p:style>
          <a:lnRef idx="1">
            <a:schemeClr val="dk1"/>
          </a:lnRef>
          <a:fillRef idx="0">
            <a:schemeClr val="dk1"/>
          </a:fillRef>
          <a:effectRef idx="0">
            <a:schemeClr val="dk1"/>
          </a:effectRef>
          <a:fontRef idx="minor">
            <a:schemeClr val="tx1"/>
          </a:fontRef>
        </p:style>
      </p:cxnSp>
      <p:sp>
        <p:nvSpPr>
          <p:cNvPr id="9" name="楕円 9">
            <a:extLst>
              <a:ext uri="{FF2B5EF4-FFF2-40B4-BE49-F238E27FC236}">
                <a16:creationId xmlns:a16="http://schemas.microsoft.com/office/drawing/2014/main" id="{B69F9B46-363F-1881-5AD0-2957BACBD868}"/>
              </a:ext>
            </a:extLst>
          </p:cNvPr>
          <p:cNvSpPr/>
          <p:nvPr/>
        </p:nvSpPr>
        <p:spPr>
          <a:xfrm>
            <a:off x="3572777" y="34070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0" name="楕円 10">
            <a:extLst>
              <a:ext uri="{FF2B5EF4-FFF2-40B4-BE49-F238E27FC236}">
                <a16:creationId xmlns:a16="http://schemas.microsoft.com/office/drawing/2014/main" id="{B76081DC-603A-DEFC-A355-30C78F98C93A}"/>
              </a:ext>
            </a:extLst>
          </p:cNvPr>
          <p:cNvSpPr/>
          <p:nvPr/>
        </p:nvSpPr>
        <p:spPr>
          <a:xfrm>
            <a:off x="3572776" y="483827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11" name="直線コネクタ 11">
            <a:extLst>
              <a:ext uri="{FF2B5EF4-FFF2-40B4-BE49-F238E27FC236}">
                <a16:creationId xmlns:a16="http://schemas.microsoft.com/office/drawing/2014/main" id="{F2D21AFB-00A7-2A2E-546E-18357DC35367}"/>
              </a:ext>
            </a:extLst>
          </p:cNvPr>
          <p:cNvCxnSpPr>
            <a:cxnSpLocks/>
          </p:cNvCxnSpPr>
          <p:nvPr/>
        </p:nvCxnSpPr>
        <p:spPr>
          <a:xfrm>
            <a:off x="3593096" y="3429714"/>
            <a:ext cx="0" cy="1435555"/>
          </a:xfrm>
          <a:prstGeom prst="line">
            <a:avLst/>
          </a:prstGeom>
          <a:ln w="12700"/>
        </p:spPr>
        <p:style>
          <a:lnRef idx="1">
            <a:schemeClr val="dk1"/>
          </a:lnRef>
          <a:fillRef idx="0">
            <a:schemeClr val="dk1"/>
          </a:fillRef>
          <a:effectRef idx="0">
            <a:schemeClr val="dk1"/>
          </a:effectRef>
          <a:fontRef idx="minor">
            <a:schemeClr val="tx1"/>
          </a:fontRef>
        </p:style>
      </p:cxnSp>
      <p:sp>
        <p:nvSpPr>
          <p:cNvPr id="12" name="楕円 12">
            <a:extLst>
              <a:ext uri="{FF2B5EF4-FFF2-40B4-BE49-F238E27FC236}">
                <a16:creationId xmlns:a16="http://schemas.microsoft.com/office/drawing/2014/main" id="{143F57FD-BBAC-2B13-6D16-DDA21D8EFA78}"/>
              </a:ext>
            </a:extLst>
          </p:cNvPr>
          <p:cNvSpPr/>
          <p:nvPr/>
        </p:nvSpPr>
        <p:spPr>
          <a:xfrm>
            <a:off x="3402924" y="3977759"/>
            <a:ext cx="369332" cy="3693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u="sng" dirty="0">
                <a:solidFill>
                  <a:schemeClr val="tx1"/>
                </a:solidFill>
                <a:latin typeface="Arial" panose="020B0604020202020204" pitchFamily="34" charset="0"/>
                <a:cs typeface="Arial" panose="020B0604020202020204" pitchFamily="34" charset="0"/>
              </a:rPr>
              <a:t>V</a:t>
            </a:r>
            <a:endParaRPr kumimoji="1" lang="ja-JP" altLang="en-US" u="sng" dirty="0">
              <a:solidFill>
                <a:schemeClr val="tx1"/>
              </a:solidFill>
              <a:latin typeface="Arial" panose="020B0604020202020204" pitchFamily="34" charset="0"/>
              <a:cs typeface="Arial" panose="020B0604020202020204" pitchFamily="34" charset="0"/>
            </a:endParaRPr>
          </a:p>
        </p:txBody>
      </p:sp>
      <p:sp>
        <p:nvSpPr>
          <p:cNvPr id="13" name="楕円 13">
            <a:extLst>
              <a:ext uri="{FF2B5EF4-FFF2-40B4-BE49-F238E27FC236}">
                <a16:creationId xmlns:a16="http://schemas.microsoft.com/office/drawing/2014/main" id="{8B3FFB34-3712-C1AF-9D81-BB255D920B11}"/>
              </a:ext>
            </a:extLst>
          </p:cNvPr>
          <p:cNvSpPr/>
          <p:nvPr/>
        </p:nvSpPr>
        <p:spPr>
          <a:xfrm>
            <a:off x="2792662" y="3238687"/>
            <a:ext cx="369332" cy="3693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u="sng" dirty="0">
                <a:solidFill>
                  <a:schemeClr val="tx1"/>
                </a:solidFill>
                <a:latin typeface="Arial" panose="020B0604020202020204" pitchFamily="34" charset="0"/>
                <a:cs typeface="Arial" panose="020B0604020202020204" pitchFamily="34" charset="0"/>
              </a:rPr>
              <a:t>A</a:t>
            </a:r>
            <a:endParaRPr kumimoji="1" lang="ja-JP" altLang="en-US" u="sng" dirty="0">
              <a:solidFill>
                <a:schemeClr val="tx1"/>
              </a:solidFill>
              <a:latin typeface="Arial" panose="020B0604020202020204" pitchFamily="34" charset="0"/>
              <a:cs typeface="Arial" panose="020B0604020202020204" pitchFamily="34" charset="0"/>
            </a:endParaRPr>
          </a:p>
        </p:txBody>
      </p:sp>
      <p:cxnSp>
        <p:nvCxnSpPr>
          <p:cNvPr id="14" name="直線コネクタ 14">
            <a:extLst>
              <a:ext uri="{FF2B5EF4-FFF2-40B4-BE49-F238E27FC236}">
                <a16:creationId xmlns:a16="http://schemas.microsoft.com/office/drawing/2014/main" id="{1B28A571-7EE7-B901-4BD4-E8B9F37A58E0}"/>
              </a:ext>
            </a:extLst>
          </p:cNvPr>
          <p:cNvCxnSpPr>
            <a:cxnSpLocks/>
          </p:cNvCxnSpPr>
          <p:nvPr/>
        </p:nvCxnSpPr>
        <p:spPr>
          <a:xfrm>
            <a:off x="966406" y="3419591"/>
            <a:ext cx="0" cy="708845"/>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線コネクタ 15">
            <a:extLst>
              <a:ext uri="{FF2B5EF4-FFF2-40B4-BE49-F238E27FC236}">
                <a16:creationId xmlns:a16="http://schemas.microsoft.com/office/drawing/2014/main" id="{A8ABAEF9-BEF8-83C1-C0C5-DE1136853F0D}"/>
              </a:ext>
            </a:extLst>
          </p:cNvPr>
          <p:cNvCxnSpPr>
            <a:cxnSpLocks/>
          </p:cNvCxnSpPr>
          <p:nvPr/>
        </p:nvCxnSpPr>
        <p:spPr>
          <a:xfrm>
            <a:off x="963866" y="4188151"/>
            <a:ext cx="0" cy="677118"/>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線コネクタ 16">
            <a:extLst>
              <a:ext uri="{FF2B5EF4-FFF2-40B4-BE49-F238E27FC236}">
                <a16:creationId xmlns:a16="http://schemas.microsoft.com/office/drawing/2014/main" id="{24160764-30BA-5983-80B7-2A0EED08F34E}"/>
              </a:ext>
            </a:extLst>
          </p:cNvPr>
          <p:cNvCxnSpPr/>
          <p:nvPr/>
        </p:nvCxnSpPr>
        <p:spPr>
          <a:xfrm>
            <a:off x="910526" y="4188151"/>
            <a:ext cx="1117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7">
            <a:extLst>
              <a:ext uri="{FF2B5EF4-FFF2-40B4-BE49-F238E27FC236}">
                <a16:creationId xmlns:a16="http://schemas.microsoft.com/office/drawing/2014/main" id="{975F54D6-91DD-0145-3144-51F1317FB849}"/>
              </a:ext>
            </a:extLst>
          </p:cNvPr>
          <p:cNvCxnSpPr>
            <a:cxnSpLocks/>
          </p:cNvCxnSpPr>
          <p:nvPr/>
        </p:nvCxnSpPr>
        <p:spPr>
          <a:xfrm>
            <a:off x="859726" y="4128436"/>
            <a:ext cx="208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8">
            <a:extLst>
              <a:ext uri="{FF2B5EF4-FFF2-40B4-BE49-F238E27FC236}">
                <a16:creationId xmlns:a16="http://schemas.microsoft.com/office/drawing/2014/main" id="{20CCE732-8669-DFE1-F36B-360E54DEA141}"/>
              </a:ext>
            </a:extLst>
          </p:cNvPr>
          <p:cNvSpPr txBox="1"/>
          <p:nvPr/>
        </p:nvSpPr>
        <p:spPr>
          <a:xfrm>
            <a:off x="933599" y="4188150"/>
            <a:ext cx="923651" cy="646331"/>
          </a:xfrm>
          <a:prstGeom prst="rect">
            <a:avLst/>
          </a:prstGeom>
          <a:noFill/>
        </p:spPr>
        <p:txBody>
          <a:bodyPr wrap="none" rtlCol="0">
            <a:spAutoFit/>
          </a:bodyPr>
          <a:lstStyle/>
          <a:p>
            <a:r>
              <a:rPr kumimoji="1" lang="en-US" altLang="ja-JP" dirty="0">
                <a:latin typeface="Arial" panose="020B0604020202020204" pitchFamily="34" charset="0"/>
                <a:ea typeface="Yu Gothic" panose="020B0400000000000000" pitchFamily="34" charset="-128"/>
                <a:cs typeface="Arial" panose="020B0604020202020204" pitchFamily="34" charset="0"/>
              </a:rPr>
              <a:t>Power </a:t>
            </a:r>
          </a:p>
          <a:p>
            <a:r>
              <a:rPr kumimoji="1" lang="en-US" altLang="ja-JP" dirty="0">
                <a:latin typeface="Arial" panose="020B0604020202020204" pitchFamily="34" charset="0"/>
                <a:ea typeface="Yu Gothic" panose="020B0400000000000000" pitchFamily="34" charset="-128"/>
                <a:cs typeface="Arial" panose="020B0604020202020204" pitchFamily="34" charset="0"/>
              </a:rPr>
              <a:t>source</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cxnSp>
        <p:nvCxnSpPr>
          <p:cNvPr id="19" name="直線矢印コネクタ 19">
            <a:extLst>
              <a:ext uri="{FF2B5EF4-FFF2-40B4-BE49-F238E27FC236}">
                <a16:creationId xmlns:a16="http://schemas.microsoft.com/office/drawing/2014/main" id="{A07FC104-927F-8250-7658-F21594278FA2}"/>
              </a:ext>
            </a:extLst>
          </p:cNvPr>
          <p:cNvCxnSpPr/>
          <p:nvPr/>
        </p:nvCxnSpPr>
        <p:spPr>
          <a:xfrm flipV="1">
            <a:off x="748977" y="3911152"/>
            <a:ext cx="464523" cy="436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テキスト ボックス 20">
            <a:extLst>
              <a:ext uri="{FF2B5EF4-FFF2-40B4-BE49-F238E27FC236}">
                <a16:creationId xmlns:a16="http://schemas.microsoft.com/office/drawing/2014/main" id="{A471C4C7-A4BB-4FAB-A07C-30B4B982C49D}"/>
              </a:ext>
            </a:extLst>
          </p:cNvPr>
          <p:cNvSpPr txBox="1"/>
          <p:nvPr/>
        </p:nvSpPr>
        <p:spPr>
          <a:xfrm>
            <a:off x="2714419" y="2942116"/>
            <a:ext cx="1120820" cy="369332"/>
          </a:xfrm>
          <a:prstGeom prst="rect">
            <a:avLst/>
          </a:prstGeom>
          <a:noFill/>
        </p:spPr>
        <p:txBody>
          <a:bodyPr wrap="none" rtlCol="0">
            <a:spAutoFit/>
          </a:bodyPr>
          <a:lstStyle/>
          <a:p>
            <a:r>
              <a:rPr kumimoji="1" lang="en-US" altLang="ja-JP" dirty="0">
                <a:latin typeface="Arial" panose="020B0604020202020204" pitchFamily="34" charset="0"/>
                <a:ea typeface="Yu Gothic" panose="020B0400000000000000" pitchFamily="34" charset="-128"/>
                <a:cs typeface="Arial" panose="020B0604020202020204" pitchFamily="34" charset="0"/>
              </a:rPr>
              <a:t>Ammeter</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sp>
        <p:nvSpPr>
          <p:cNvPr id="21" name="テキスト ボックス 21">
            <a:extLst>
              <a:ext uri="{FF2B5EF4-FFF2-40B4-BE49-F238E27FC236}">
                <a16:creationId xmlns:a16="http://schemas.microsoft.com/office/drawing/2014/main" id="{BB2D65BE-A4B6-F2E3-BF25-B5C847F4A86E}"/>
              </a:ext>
            </a:extLst>
          </p:cNvPr>
          <p:cNvSpPr txBox="1"/>
          <p:nvPr/>
        </p:nvSpPr>
        <p:spPr>
          <a:xfrm>
            <a:off x="2408133" y="4288832"/>
            <a:ext cx="1159356" cy="369332"/>
          </a:xfrm>
          <a:prstGeom prst="rect">
            <a:avLst/>
          </a:prstGeom>
          <a:noFill/>
        </p:spPr>
        <p:txBody>
          <a:bodyPr wrap="none" rtlCol="0">
            <a:spAutoFit/>
          </a:bodyPr>
          <a:lstStyle/>
          <a:p>
            <a:r>
              <a:rPr lang="en-US" altLang="ja-JP" dirty="0">
                <a:latin typeface="Arial" panose="020B0604020202020204" pitchFamily="34" charset="0"/>
                <a:ea typeface="Yu Gothic" panose="020B0400000000000000" pitchFamily="34" charset="-128"/>
                <a:cs typeface="Arial" panose="020B0604020202020204" pitchFamily="34" charset="0"/>
              </a:rPr>
              <a:t>Volt</a:t>
            </a:r>
            <a:r>
              <a:rPr kumimoji="1" lang="en-US" altLang="ja-JP" dirty="0">
                <a:latin typeface="Arial" panose="020B0604020202020204" pitchFamily="34" charset="0"/>
                <a:ea typeface="Yu Gothic" panose="020B0400000000000000" pitchFamily="34" charset="-128"/>
                <a:cs typeface="Arial" panose="020B0604020202020204" pitchFamily="34" charset="0"/>
              </a:rPr>
              <a:t>meter</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sp>
        <p:nvSpPr>
          <p:cNvPr id="22" name="正方形/長方形 22">
            <a:extLst>
              <a:ext uri="{FF2B5EF4-FFF2-40B4-BE49-F238E27FC236}">
                <a16:creationId xmlns:a16="http://schemas.microsoft.com/office/drawing/2014/main" id="{08645B0B-71D0-A9F2-934F-EBAFD3D7F48D}"/>
              </a:ext>
            </a:extLst>
          </p:cNvPr>
          <p:cNvSpPr/>
          <p:nvPr/>
        </p:nvSpPr>
        <p:spPr>
          <a:xfrm>
            <a:off x="4037172" y="3824602"/>
            <a:ext cx="243832" cy="63230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rial" panose="020B0604020202020204" pitchFamily="34" charset="0"/>
                <a:ea typeface="Yu Gothic" panose="020B0400000000000000" pitchFamily="34" charset="-128"/>
                <a:cs typeface="Arial" panose="020B0604020202020204" pitchFamily="34" charset="0"/>
              </a:rPr>
              <a:t>A</a:t>
            </a:r>
            <a:endParaRPr kumimoji="1" lang="ja-JP" altLang="en-US" b="1" dirty="0">
              <a:solidFill>
                <a:schemeClr val="tx1"/>
              </a:solidFill>
              <a:latin typeface="Arial" panose="020B0604020202020204" pitchFamily="34" charset="0"/>
              <a:ea typeface="Yu Gothic" panose="020B0400000000000000" pitchFamily="34" charset="-128"/>
              <a:cs typeface="Arial" panose="020B0604020202020204" pitchFamily="34" charset="0"/>
            </a:endParaRPr>
          </a:p>
        </p:txBody>
      </p:sp>
      <p:cxnSp>
        <p:nvCxnSpPr>
          <p:cNvPr id="23" name="直線コネクタ 23">
            <a:extLst>
              <a:ext uri="{FF2B5EF4-FFF2-40B4-BE49-F238E27FC236}">
                <a16:creationId xmlns:a16="http://schemas.microsoft.com/office/drawing/2014/main" id="{7D4D2227-E4AF-E950-3F70-1A72C05A5DCA}"/>
              </a:ext>
            </a:extLst>
          </p:cNvPr>
          <p:cNvCxnSpPr>
            <a:cxnSpLocks/>
          </p:cNvCxnSpPr>
          <p:nvPr/>
        </p:nvCxnSpPr>
        <p:spPr>
          <a:xfrm>
            <a:off x="3900012" y="3429000"/>
            <a:ext cx="25907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直線コネクタ 24">
            <a:extLst>
              <a:ext uri="{FF2B5EF4-FFF2-40B4-BE49-F238E27FC236}">
                <a16:creationId xmlns:a16="http://schemas.microsoft.com/office/drawing/2014/main" id="{CB39F4AE-CB8B-AE6A-6ED5-8057F14ED72C}"/>
              </a:ext>
            </a:extLst>
          </p:cNvPr>
          <p:cNvCxnSpPr>
            <a:cxnSpLocks/>
          </p:cNvCxnSpPr>
          <p:nvPr/>
        </p:nvCxnSpPr>
        <p:spPr>
          <a:xfrm>
            <a:off x="3907634" y="4861136"/>
            <a:ext cx="259076" cy="0"/>
          </a:xfrm>
          <a:prstGeom prst="line">
            <a:avLst/>
          </a:prstGeom>
          <a:ln w="12700"/>
        </p:spPr>
        <p:style>
          <a:lnRef idx="1">
            <a:schemeClr val="dk1"/>
          </a:lnRef>
          <a:fillRef idx="0">
            <a:schemeClr val="dk1"/>
          </a:fillRef>
          <a:effectRef idx="0">
            <a:schemeClr val="dk1"/>
          </a:effectRef>
          <a:fontRef idx="minor">
            <a:schemeClr val="tx1"/>
          </a:fontRef>
        </p:style>
      </p:cxnSp>
      <p:sp>
        <p:nvSpPr>
          <p:cNvPr id="25" name="楕円 25">
            <a:extLst>
              <a:ext uri="{FF2B5EF4-FFF2-40B4-BE49-F238E27FC236}">
                <a16:creationId xmlns:a16="http://schemas.microsoft.com/office/drawing/2014/main" id="{2CC88626-5B0D-B0CB-453F-7A1ED3C46FD5}"/>
              </a:ext>
            </a:extLst>
          </p:cNvPr>
          <p:cNvSpPr/>
          <p:nvPr/>
        </p:nvSpPr>
        <p:spPr>
          <a:xfrm>
            <a:off x="3849976" y="3407050"/>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6" name="楕円 26">
            <a:extLst>
              <a:ext uri="{FF2B5EF4-FFF2-40B4-BE49-F238E27FC236}">
                <a16:creationId xmlns:a16="http://schemas.microsoft.com/office/drawing/2014/main" id="{8E531814-BB9F-C9EB-5140-BDDF6EF2A0D4}"/>
              </a:ext>
            </a:extLst>
          </p:cNvPr>
          <p:cNvSpPr/>
          <p:nvPr/>
        </p:nvSpPr>
        <p:spPr>
          <a:xfrm>
            <a:off x="3860135" y="4838277"/>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27" name="直線コネクタ 27">
            <a:extLst>
              <a:ext uri="{FF2B5EF4-FFF2-40B4-BE49-F238E27FC236}">
                <a16:creationId xmlns:a16="http://schemas.microsoft.com/office/drawing/2014/main" id="{B32761B7-73EB-2473-7C43-BAB0A8DC7063}"/>
              </a:ext>
            </a:extLst>
          </p:cNvPr>
          <p:cNvCxnSpPr>
            <a:cxnSpLocks/>
          </p:cNvCxnSpPr>
          <p:nvPr/>
        </p:nvCxnSpPr>
        <p:spPr>
          <a:xfrm>
            <a:off x="5472269" y="3419591"/>
            <a:ext cx="0" cy="1440635"/>
          </a:xfrm>
          <a:prstGeom prst="line">
            <a:avLst/>
          </a:prstGeom>
          <a:ln w="12700"/>
        </p:spPr>
        <p:style>
          <a:lnRef idx="1">
            <a:schemeClr val="dk1"/>
          </a:lnRef>
          <a:fillRef idx="0">
            <a:schemeClr val="dk1"/>
          </a:fillRef>
          <a:effectRef idx="0">
            <a:schemeClr val="dk1"/>
          </a:effectRef>
          <a:fontRef idx="minor">
            <a:schemeClr val="tx1"/>
          </a:fontRef>
        </p:style>
      </p:cxnSp>
      <p:cxnSp>
        <p:nvCxnSpPr>
          <p:cNvPr id="28" name="直線コネクタ 28">
            <a:extLst>
              <a:ext uri="{FF2B5EF4-FFF2-40B4-BE49-F238E27FC236}">
                <a16:creationId xmlns:a16="http://schemas.microsoft.com/office/drawing/2014/main" id="{05CBF20B-0C53-84DC-8B27-486EEACD7AD3}"/>
              </a:ext>
            </a:extLst>
          </p:cNvPr>
          <p:cNvCxnSpPr>
            <a:cxnSpLocks/>
          </p:cNvCxnSpPr>
          <p:nvPr/>
        </p:nvCxnSpPr>
        <p:spPr>
          <a:xfrm>
            <a:off x="5208876" y="3423957"/>
            <a:ext cx="25907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直線コネクタ 29">
            <a:extLst>
              <a:ext uri="{FF2B5EF4-FFF2-40B4-BE49-F238E27FC236}">
                <a16:creationId xmlns:a16="http://schemas.microsoft.com/office/drawing/2014/main" id="{EADB4120-14B8-148A-9A4D-493DD83832F0}"/>
              </a:ext>
            </a:extLst>
          </p:cNvPr>
          <p:cNvCxnSpPr>
            <a:cxnSpLocks/>
          </p:cNvCxnSpPr>
          <p:nvPr/>
        </p:nvCxnSpPr>
        <p:spPr>
          <a:xfrm>
            <a:off x="5216498" y="4856093"/>
            <a:ext cx="259076" cy="0"/>
          </a:xfrm>
          <a:prstGeom prst="line">
            <a:avLst/>
          </a:prstGeom>
          <a:ln w="12700"/>
        </p:spPr>
        <p:style>
          <a:lnRef idx="1">
            <a:schemeClr val="dk1"/>
          </a:lnRef>
          <a:fillRef idx="0">
            <a:schemeClr val="dk1"/>
          </a:fillRef>
          <a:effectRef idx="0">
            <a:schemeClr val="dk1"/>
          </a:effectRef>
          <a:fontRef idx="minor">
            <a:schemeClr val="tx1"/>
          </a:fontRef>
        </p:style>
      </p:cxnSp>
      <p:sp>
        <p:nvSpPr>
          <p:cNvPr id="30" name="楕円 30">
            <a:extLst>
              <a:ext uri="{FF2B5EF4-FFF2-40B4-BE49-F238E27FC236}">
                <a16:creationId xmlns:a16="http://schemas.microsoft.com/office/drawing/2014/main" id="{253EC6F4-A3B8-E318-0CB6-43D9C80EA003}"/>
              </a:ext>
            </a:extLst>
          </p:cNvPr>
          <p:cNvSpPr/>
          <p:nvPr/>
        </p:nvSpPr>
        <p:spPr>
          <a:xfrm>
            <a:off x="5158840" y="3402007"/>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1" name="楕円 31">
            <a:extLst>
              <a:ext uri="{FF2B5EF4-FFF2-40B4-BE49-F238E27FC236}">
                <a16:creationId xmlns:a16="http://schemas.microsoft.com/office/drawing/2014/main" id="{2CEE6CB7-F9CE-B4DB-1D51-7084DAFA29A9}"/>
              </a:ext>
            </a:extLst>
          </p:cNvPr>
          <p:cNvSpPr/>
          <p:nvPr/>
        </p:nvSpPr>
        <p:spPr>
          <a:xfrm>
            <a:off x="5168999" y="4833234"/>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32" name="正方形/長方形 32">
            <a:extLst>
              <a:ext uri="{FF2B5EF4-FFF2-40B4-BE49-F238E27FC236}">
                <a16:creationId xmlns:a16="http://schemas.microsoft.com/office/drawing/2014/main" id="{950D76AA-3213-FD4B-945F-91550FF6710A}"/>
              </a:ext>
            </a:extLst>
          </p:cNvPr>
          <p:cNvSpPr/>
          <p:nvPr/>
        </p:nvSpPr>
        <p:spPr>
          <a:xfrm>
            <a:off x="5360507" y="3817133"/>
            <a:ext cx="243832" cy="632307"/>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rial" panose="020B0604020202020204" pitchFamily="34" charset="0"/>
                <a:ea typeface="Yu Gothic" panose="020B0400000000000000" pitchFamily="34" charset="-128"/>
                <a:cs typeface="Arial" panose="020B0604020202020204" pitchFamily="34" charset="0"/>
              </a:rPr>
              <a:t>B</a:t>
            </a:r>
            <a:endParaRPr kumimoji="1" lang="ja-JP" altLang="en-US" b="1" dirty="0">
              <a:solidFill>
                <a:schemeClr val="tx1"/>
              </a:solidFill>
              <a:latin typeface="Arial" panose="020B0604020202020204" pitchFamily="34" charset="0"/>
              <a:ea typeface="Yu Gothic" panose="020B0400000000000000"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3" name="テキスト ボックス 37">
                <a:extLst>
                  <a:ext uri="{FF2B5EF4-FFF2-40B4-BE49-F238E27FC236}">
                    <a16:creationId xmlns:a16="http://schemas.microsoft.com/office/drawing/2014/main" id="{0ABDE982-86A9-94CC-EB00-78D2AC062993}"/>
                  </a:ext>
                </a:extLst>
              </p:cNvPr>
              <p:cNvSpPr txBox="1"/>
              <p:nvPr/>
            </p:nvSpPr>
            <p:spPr>
              <a:xfrm>
                <a:off x="655251" y="3898882"/>
                <a:ext cx="2174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𝐸</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33" name="テキスト ボックス 37">
                <a:extLst>
                  <a:ext uri="{FF2B5EF4-FFF2-40B4-BE49-F238E27FC236}">
                    <a16:creationId xmlns:a16="http://schemas.microsoft.com/office/drawing/2014/main" id="{0ABDE982-86A9-94CC-EB00-78D2AC062993}"/>
                  </a:ext>
                </a:extLst>
              </p:cNvPr>
              <p:cNvSpPr txBox="1">
                <a:spLocks noRot="1" noChangeAspect="1" noMove="1" noResize="1" noEditPoints="1" noAdjustHandles="1" noChangeArrowheads="1" noChangeShapeType="1" noTextEdit="1"/>
              </p:cNvSpPr>
              <p:nvPr/>
            </p:nvSpPr>
            <p:spPr>
              <a:xfrm>
                <a:off x="655251" y="3898882"/>
                <a:ext cx="217431" cy="276999"/>
              </a:xfrm>
              <a:prstGeom prst="rect">
                <a:avLst/>
              </a:prstGeom>
              <a:blipFill>
                <a:blip r:embed="rId2"/>
                <a:stretch>
                  <a:fillRect l="-22222" r="-19444"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8">
                <a:extLst>
                  <a:ext uri="{FF2B5EF4-FFF2-40B4-BE49-F238E27FC236}">
                    <a16:creationId xmlns:a16="http://schemas.microsoft.com/office/drawing/2014/main" id="{ACD8CA6D-BFBD-71C8-FF3B-DA5F1B82EEA7}"/>
                  </a:ext>
                </a:extLst>
              </p:cNvPr>
              <p:cNvSpPr txBox="1"/>
              <p:nvPr/>
            </p:nvSpPr>
            <p:spPr>
              <a:xfrm>
                <a:off x="2399564" y="3077190"/>
                <a:ext cx="1595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𝐼</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34" name="テキスト ボックス 38">
                <a:extLst>
                  <a:ext uri="{FF2B5EF4-FFF2-40B4-BE49-F238E27FC236}">
                    <a16:creationId xmlns:a16="http://schemas.microsoft.com/office/drawing/2014/main" id="{ACD8CA6D-BFBD-71C8-FF3B-DA5F1B82EEA7}"/>
                  </a:ext>
                </a:extLst>
              </p:cNvPr>
              <p:cNvSpPr txBox="1">
                <a:spLocks noRot="1" noChangeAspect="1" noMove="1" noResize="1" noEditPoints="1" noAdjustHandles="1" noChangeArrowheads="1" noChangeShapeType="1" noTextEdit="1"/>
              </p:cNvSpPr>
              <p:nvPr/>
            </p:nvSpPr>
            <p:spPr>
              <a:xfrm>
                <a:off x="2399564" y="3077190"/>
                <a:ext cx="159595" cy="276999"/>
              </a:xfrm>
              <a:prstGeom prst="rect">
                <a:avLst/>
              </a:prstGeom>
              <a:blipFill>
                <a:blip r:embed="rId3"/>
                <a:stretch>
                  <a:fillRect l="-34615" r="-23077" b="-8889"/>
                </a:stretch>
              </a:blipFill>
            </p:spPr>
            <p:txBody>
              <a:bodyPr/>
              <a:lstStyle/>
              <a:p>
                <a:r>
                  <a:rPr lang="ja-JP" altLang="en-US">
                    <a:noFill/>
                  </a:rPr>
                  <a:t> </a:t>
                </a:r>
              </a:p>
            </p:txBody>
          </p:sp>
        </mc:Fallback>
      </mc:AlternateContent>
      <p:cxnSp>
        <p:nvCxnSpPr>
          <p:cNvPr id="35" name="直線矢印コネクタ 39">
            <a:extLst>
              <a:ext uri="{FF2B5EF4-FFF2-40B4-BE49-F238E27FC236}">
                <a16:creationId xmlns:a16="http://schemas.microsoft.com/office/drawing/2014/main" id="{C01A3263-1FF1-2CF7-EE75-BDD870B68891}"/>
              </a:ext>
            </a:extLst>
          </p:cNvPr>
          <p:cNvCxnSpPr/>
          <p:nvPr/>
        </p:nvCxnSpPr>
        <p:spPr>
          <a:xfrm>
            <a:off x="2411906" y="3356509"/>
            <a:ext cx="2977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40">
                <a:extLst>
                  <a:ext uri="{FF2B5EF4-FFF2-40B4-BE49-F238E27FC236}">
                    <a16:creationId xmlns:a16="http://schemas.microsoft.com/office/drawing/2014/main" id="{B2B4FF94-BE9B-18C0-6EE6-710B3F4576BB}"/>
                  </a:ext>
                </a:extLst>
              </p:cNvPr>
              <p:cNvSpPr txBox="1"/>
              <p:nvPr/>
            </p:nvSpPr>
            <p:spPr>
              <a:xfrm>
                <a:off x="2631469" y="3832546"/>
                <a:ext cx="800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𝑉</m:t>
                      </m:r>
                      <m:r>
                        <a:rPr kumimoji="1" lang="en-US" altLang="ja-JP" b="0" i="1" smtClean="0">
                          <a:solidFill>
                            <a:schemeClr val="tx1"/>
                          </a:solidFill>
                          <a:latin typeface="Cambria Math" panose="02040503050406030204" pitchFamily="18" charset="0"/>
                        </a:rPr>
                        <m:t>(=</m:t>
                      </m:r>
                      <m:r>
                        <a:rPr kumimoji="1" lang="en-US" altLang="ja-JP" b="0" i="1" smtClean="0">
                          <a:solidFill>
                            <a:schemeClr val="tx1"/>
                          </a:solidFill>
                          <a:latin typeface="Cambria Math" panose="02040503050406030204" pitchFamily="18" charset="0"/>
                        </a:rPr>
                        <m:t>𝐸</m:t>
                      </m:r>
                      <m:r>
                        <a:rPr kumimoji="1" lang="en-US" altLang="ja-JP" b="0" i="1" smtClean="0">
                          <a:solidFill>
                            <a:schemeClr val="tx1"/>
                          </a:solidFill>
                          <a:latin typeface="Cambria Math" panose="02040503050406030204" pitchFamily="18" charset="0"/>
                        </a:rPr>
                        <m:t>)</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36" name="テキスト ボックス 40">
                <a:extLst>
                  <a:ext uri="{FF2B5EF4-FFF2-40B4-BE49-F238E27FC236}">
                    <a16:creationId xmlns:a16="http://schemas.microsoft.com/office/drawing/2014/main" id="{B2B4FF94-BE9B-18C0-6EE6-710B3F4576BB}"/>
                  </a:ext>
                </a:extLst>
              </p:cNvPr>
              <p:cNvSpPr txBox="1">
                <a:spLocks noRot="1" noChangeAspect="1" noMove="1" noResize="1" noEditPoints="1" noAdjustHandles="1" noChangeArrowheads="1" noChangeShapeType="1" noTextEdit="1"/>
              </p:cNvSpPr>
              <p:nvPr/>
            </p:nvSpPr>
            <p:spPr>
              <a:xfrm>
                <a:off x="2631469" y="3832546"/>
                <a:ext cx="800219" cy="276999"/>
              </a:xfrm>
              <a:prstGeom prst="rect">
                <a:avLst/>
              </a:prstGeom>
              <a:blipFill>
                <a:blip r:embed="rId4"/>
                <a:stretch>
                  <a:fillRect l="-6107" t="-2222" r="-9924" b="-37778"/>
                </a:stretch>
              </a:blipFill>
            </p:spPr>
            <p:txBody>
              <a:bodyPr/>
              <a:lstStyle/>
              <a:p>
                <a:r>
                  <a:rPr lang="ja-JP" altLang="en-US">
                    <a:noFill/>
                  </a:rPr>
                  <a:t> </a:t>
                </a:r>
              </a:p>
            </p:txBody>
          </p:sp>
        </mc:Fallback>
      </mc:AlternateContent>
      <p:sp>
        <p:nvSpPr>
          <p:cNvPr id="37" name="テキスト ボックス 43">
            <a:extLst>
              <a:ext uri="{FF2B5EF4-FFF2-40B4-BE49-F238E27FC236}">
                <a16:creationId xmlns:a16="http://schemas.microsoft.com/office/drawing/2014/main" id="{E079DB0C-66FA-DF88-B713-344C49F9564D}"/>
              </a:ext>
            </a:extLst>
          </p:cNvPr>
          <p:cNvSpPr txBox="1"/>
          <p:nvPr/>
        </p:nvSpPr>
        <p:spPr>
          <a:xfrm>
            <a:off x="4352192" y="4322130"/>
            <a:ext cx="1056700" cy="369332"/>
          </a:xfrm>
          <a:prstGeom prst="rect">
            <a:avLst/>
          </a:prstGeom>
          <a:noFill/>
        </p:spPr>
        <p:txBody>
          <a:bodyPr wrap="none" rtlCol="0">
            <a:spAutoFit/>
          </a:bodyPr>
          <a:lstStyle/>
          <a:p>
            <a:r>
              <a:rPr lang="en-US" altLang="ja-JP" dirty="0">
                <a:latin typeface="Arial" panose="020B0604020202020204" pitchFamily="34" charset="0"/>
                <a:ea typeface="Yu Gothic" panose="020B0400000000000000" pitchFamily="34" charset="-128"/>
                <a:cs typeface="Arial" panose="020B0604020202020204" pitchFamily="34" charset="0"/>
              </a:rPr>
              <a:t>Resistor</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pic>
        <p:nvPicPr>
          <p:cNvPr id="38" name="図 5">
            <a:extLst>
              <a:ext uri="{FF2B5EF4-FFF2-40B4-BE49-F238E27FC236}">
                <a16:creationId xmlns:a16="http://schemas.microsoft.com/office/drawing/2014/main" id="{90182BB0-5B2F-E5A1-85B5-23CC2B3329A2}"/>
              </a:ext>
            </a:extLst>
          </p:cNvPr>
          <p:cNvPicPr>
            <a:picLocks noChangeAspect="1"/>
          </p:cNvPicPr>
          <p:nvPr/>
        </p:nvPicPr>
        <p:blipFill>
          <a:blip r:embed="rId5"/>
          <a:srcRect l="2993" t="2688" r="1895" b="4110"/>
          <a:stretch/>
        </p:blipFill>
        <p:spPr>
          <a:xfrm>
            <a:off x="6150764" y="2877017"/>
            <a:ext cx="5280964" cy="3109750"/>
          </a:xfrm>
          <a:prstGeom prst="rect">
            <a:avLst/>
          </a:prstGeom>
        </p:spPr>
      </p:pic>
      <mc:AlternateContent xmlns:mc="http://schemas.openxmlformats.org/markup-compatibility/2006" xmlns:a14="http://schemas.microsoft.com/office/drawing/2010/main">
        <mc:Choice Requires="a14">
          <p:sp>
            <p:nvSpPr>
              <p:cNvPr id="39" name="テキスト ボックス 36">
                <a:extLst>
                  <a:ext uri="{FF2B5EF4-FFF2-40B4-BE49-F238E27FC236}">
                    <a16:creationId xmlns:a16="http://schemas.microsoft.com/office/drawing/2014/main" id="{AB0DA886-991B-E870-3E1F-221FEF59CD3B}"/>
                  </a:ext>
                </a:extLst>
              </p:cNvPr>
              <p:cNvSpPr txBox="1"/>
              <p:nvPr/>
            </p:nvSpPr>
            <p:spPr>
              <a:xfrm>
                <a:off x="655251" y="5445470"/>
                <a:ext cx="5038685" cy="369332"/>
              </a:xfrm>
              <a:prstGeom prst="rect">
                <a:avLst/>
              </a:prstGeom>
              <a:noFill/>
            </p:spPr>
            <p:txBody>
              <a:bodyPr wrap="square" rtlCol="0">
                <a:spAutoFit/>
              </a:bodyPr>
              <a:lstStyle/>
              <a:p>
                <a:pPr algn="ctr"/>
                <a:r>
                  <a:rPr kumimoji="1" lang="en-US" altLang="ja-JP" dirty="0">
                    <a:solidFill>
                      <a:schemeClr val="tx1"/>
                    </a:solidFill>
                    <a:latin typeface="Arial" panose="020B0604020202020204" pitchFamily="34" charset="0"/>
                    <a:ea typeface="Yu Gothic" panose="020B0400000000000000" pitchFamily="34" charset="-128"/>
                    <a:cs typeface="Arial" panose="020B0604020202020204" pitchFamily="34" charset="0"/>
                  </a:rPr>
                  <a:t>Experiment of relationship between </a:t>
                </a:r>
                <a14:m>
                  <m:oMath xmlns:m="http://schemas.openxmlformats.org/officeDocument/2006/math">
                    <m:r>
                      <a:rPr kumimoji="1" lang="en-US" altLang="ja-JP" b="0" i="1" smtClean="0">
                        <a:solidFill>
                          <a:schemeClr val="tx1"/>
                        </a:solidFill>
                        <a:latin typeface="Cambria Math" panose="02040503050406030204" pitchFamily="18" charset="0"/>
                      </a:rPr>
                      <m:t>𝐸</m:t>
                    </m:r>
                  </m:oMath>
                </a14:m>
                <a:r>
                  <a:rPr kumimoji="1" lang="en-US" altLang="ja-JP" dirty="0">
                    <a:solidFill>
                      <a:schemeClr val="tx1"/>
                    </a:solidFill>
                    <a:latin typeface="Arial" panose="020B0604020202020204" pitchFamily="34" charset="0"/>
                    <a:ea typeface="Yu Gothic" panose="020B0400000000000000" pitchFamily="34" charset="-128"/>
                    <a:cs typeface="Arial" panose="020B0604020202020204" pitchFamily="34" charset="0"/>
                  </a:rPr>
                  <a:t> and </a:t>
                </a:r>
                <a14:m>
                  <m:oMath xmlns:m="http://schemas.openxmlformats.org/officeDocument/2006/math">
                    <m:r>
                      <a:rPr kumimoji="1" lang="en-US" altLang="ja-JP" b="0" i="1" smtClean="0">
                        <a:solidFill>
                          <a:schemeClr val="tx1"/>
                        </a:solidFill>
                        <a:latin typeface="Cambria Math" panose="02040503050406030204" pitchFamily="18" charset="0"/>
                      </a:rPr>
                      <m:t>𝐼</m:t>
                    </m:r>
                  </m:oMath>
                </a14:m>
                <a:endParaRPr kumimoji="1" lang="ja-JP" altLang="en-US" dirty="0">
                  <a:solidFill>
                    <a:schemeClr val="tx1"/>
                  </a:solidFill>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39" name="テキスト ボックス 36">
                <a:extLst>
                  <a:ext uri="{FF2B5EF4-FFF2-40B4-BE49-F238E27FC236}">
                    <a16:creationId xmlns:a16="http://schemas.microsoft.com/office/drawing/2014/main" id="{AB0DA886-991B-E870-3E1F-221FEF59CD3B}"/>
                  </a:ext>
                </a:extLst>
              </p:cNvPr>
              <p:cNvSpPr txBox="1">
                <a:spLocks noRot="1" noChangeAspect="1" noMove="1" noResize="1" noEditPoints="1" noAdjustHandles="1" noChangeArrowheads="1" noChangeShapeType="1" noTextEdit="1"/>
              </p:cNvSpPr>
              <p:nvPr/>
            </p:nvSpPr>
            <p:spPr>
              <a:xfrm>
                <a:off x="655251" y="5445470"/>
                <a:ext cx="5038685" cy="369332"/>
              </a:xfrm>
              <a:prstGeom prst="rect">
                <a:avLst/>
              </a:prstGeom>
              <a:blipFill>
                <a:blip r:embed="rId6"/>
                <a:stretch>
                  <a:fillRect t="-8197" b="-24590"/>
                </a:stretch>
              </a:blipFill>
            </p:spPr>
            <p:txBody>
              <a:bodyPr/>
              <a:lstStyle/>
              <a:p>
                <a:r>
                  <a:rPr lang="ja-JP" altLang="en-US">
                    <a:noFill/>
                  </a:rPr>
                  <a:t> </a:t>
                </a:r>
              </a:p>
            </p:txBody>
          </p:sp>
        </mc:Fallback>
      </mc:AlternateContent>
      <p:sp>
        <p:nvSpPr>
          <p:cNvPr id="40" name="テキスト ボックス 35">
            <a:extLst>
              <a:ext uri="{FF2B5EF4-FFF2-40B4-BE49-F238E27FC236}">
                <a16:creationId xmlns:a16="http://schemas.microsoft.com/office/drawing/2014/main" id="{14E82DA6-E7EB-CB51-BFD9-B31B10CA0347}"/>
              </a:ext>
            </a:extLst>
          </p:cNvPr>
          <p:cNvSpPr txBox="1"/>
          <p:nvPr/>
        </p:nvSpPr>
        <p:spPr>
          <a:xfrm>
            <a:off x="6096000" y="5986767"/>
            <a:ext cx="5998931" cy="369332"/>
          </a:xfrm>
          <a:prstGeom prst="rect">
            <a:avLst/>
          </a:prstGeom>
          <a:noFill/>
        </p:spPr>
        <p:txBody>
          <a:bodyPr wrap="square" rtlCol="0">
            <a:spAutoFit/>
          </a:bodyPr>
          <a:lstStyle/>
          <a:p>
            <a:r>
              <a:rPr kumimoji="1" lang="en-US" altLang="ja-JP" dirty="0">
                <a:latin typeface="Arial" panose="020B0604020202020204" pitchFamily="34" charset="0"/>
                <a:ea typeface="Yu Gothic" panose="020B0400000000000000" pitchFamily="34" charset="-128"/>
                <a:cs typeface="Arial" panose="020B0604020202020204" pitchFamily="34" charset="0"/>
              </a:rPr>
              <a:t>Results of measured currents for changes in voltage</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41" name="Content Placeholder 2">
                <a:extLst>
                  <a:ext uri="{FF2B5EF4-FFF2-40B4-BE49-F238E27FC236}">
                    <a16:creationId xmlns:a16="http://schemas.microsoft.com/office/drawing/2014/main" id="{07BD30FE-F217-330C-D63E-8C268978D0D4}"/>
                  </a:ext>
                </a:extLst>
              </p:cNvPr>
              <p:cNvSpPr txBox="1">
                <a:spLocks/>
              </p:cNvSpPr>
              <p:nvPr/>
            </p:nvSpPr>
            <p:spPr>
              <a:xfrm>
                <a:off x="228595" y="1342106"/>
                <a:ext cx="5908094" cy="1957487"/>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thaiDist"/>
                <a:r>
                  <a:rPr lang="en-US" sz="1800" dirty="0">
                    <a:solidFill>
                      <a:schemeClr val="tx1"/>
                    </a:solidFill>
                    <a:latin typeface="Arial" panose="020B0604020202020204" pitchFamily="34" charset="0"/>
                    <a:ea typeface="Noto Sans" panose="020B0502040504020204" pitchFamily="34" charset="0"/>
                    <a:cs typeface="Arial" panose="020B0604020202020204" pitchFamily="34" charset="0"/>
                  </a:rPr>
                  <a:t>When connecting a circuit and applying the same voltage</a:t>
                </a:r>
                <a:r>
                  <a:rPr lang="th-TH" sz="1800" dirty="0">
                    <a:solidFill>
                      <a:schemeClr val="tx1"/>
                    </a:solidFill>
                    <a:latin typeface="Arial" panose="020B0604020202020204" pitchFamily="34" charset="0"/>
                    <a:ea typeface="Noto Sans" panose="020B0502040504020204" pitchFamily="34" charset="0"/>
                  </a:rPr>
                  <a:t> </a:t>
                </a:r>
                <a:r>
                  <a:rPr lang="en-US" sz="1800" dirty="0">
                    <a:solidFill>
                      <a:schemeClr val="tx1"/>
                    </a:solidFill>
                    <a:latin typeface="Arial" panose="020B0604020202020204" pitchFamily="34" charset="0"/>
                    <a:ea typeface="Noto Sans" panose="020B0502040504020204" pitchFamily="34" charset="0"/>
                    <a:cs typeface="Arial" panose="020B0604020202020204" pitchFamily="34" charset="0"/>
                  </a:rPr>
                  <a:t>(</a:t>
                </a:r>
                <a14:m>
                  <m:oMath xmlns:m="http://schemas.openxmlformats.org/officeDocument/2006/math">
                    <m:r>
                      <a:rPr lang="en-US" sz="1800" i="1" smtClean="0">
                        <a:solidFill>
                          <a:schemeClr val="tx1"/>
                        </a:solidFill>
                        <a:latin typeface="Cambria Math" panose="02040503050406030204" pitchFamily="18" charset="0"/>
                      </a:rPr>
                      <m:t>𝐸</m:t>
                    </m:r>
                  </m:oMath>
                </a14:m>
                <a:r>
                  <a:rPr lang="en-US" sz="1800" dirty="0">
                    <a:solidFill>
                      <a:schemeClr val="tx1"/>
                    </a:solidFill>
                    <a:latin typeface="Arial" panose="020B0604020202020204" pitchFamily="34" charset="0"/>
                    <a:ea typeface="Noto Sans" panose="020B0502040504020204" pitchFamily="34" charset="0"/>
                    <a:cs typeface="Arial" panose="020B0604020202020204" pitchFamily="34" charset="0"/>
                  </a:rPr>
                  <a:t>) to two materials of equal size (</a:t>
                </a:r>
                <a14:m>
                  <m:oMath xmlns:m="http://schemas.openxmlformats.org/officeDocument/2006/math">
                    <m:r>
                      <m:rPr>
                        <m:nor/>
                      </m:rPr>
                      <a:rPr lang="en-US" sz="1800" smtClean="0">
                        <a:solidFill>
                          <a:schemeClr val="tx1"/>
                        </a:solidFill>
                        <a:latin typeface="Arial" panose="020B0604020202020204" pitchFamily="34" charset="0"/>
                        <a:ea typeface="Noto Sans" panose="020B0502040504020204" pitchFamily="34" charset="0"/>
                        <a:cs typeface="Arial" panose="020B0604020202020204" pitchFamily="34" charset="0"/>
                      </a:rPr>
                      <m:t>A</m:t>
                    </m:r>
                    <m:r>
                      <m:rPr>
                        <m:nor/>
                      </m:rPr>
                      <a:rPr lang="en-US" sz="1800" smtClean="0">
                        <a:solidFill>
                          <a:schemeClr val="tx1"/>
                        </a:solidFill>
                        <a:latin typeface="Arial" panose="020B0604020202020204" pitchFamily="34" charset="0"/>
                        <a:ea typeface="Noto Sans" panose="020B0502040504020204" pitchFamily="34" charset="0"/>
                        <a:cs typeface="Arial" panose="020B0604020202020204" pitchFamily="34" charset="0"/>
                      </a:rPr>
                      <m:t> </m:t>
                    </m:r>
                    <m:r>
                      <m:rPr>
                        <m:nor/>
                      </m:rPr>
                      <a:rPr lang="en-US" sz="1800" smtClean="0">
                        <a:solidFill>
                          <a:schemeClr val="tx1"/>
                        </a:solidFill>
                        <a:latin typeface="Arial" panose="020B0604020202020204" pitchFamily="34" charset="0"/>
                        <a:ea typeface="Noto Sans" panose="020B0502040504020204" pitchFamily="34" charset="0"/>
                        <a:cs typeface="Arial" panose="020B0604020202020204" pitchFamily="34" charset="0"/>
                      </a:rPr>
                      <m:t>and</m:t>
                    </m:r>
                    <m:r>
                      <m:rPr>
                        <m:nor/>
                      </m:rPr>
                      <a:rPr lang="en-US" sz="1800" smtClean="0">
                        <a:solidFill>
                          <a:schemeClr val="tx1"/>
                        </a:solidFill>
                        <a:latin typeface="Arial" panose="020B0604020202020204" pitchFamily="34" charset="0"/>
                        <a:ea typeface="Noto Sans" panose="020B0502040504020204" pitchFamily="34" charset="0"/>
                        <a:cs typeface="Arial" panose="020B0604020202020204" pitchFamily="34" charset="0"/>
                      </a:rPr>
                      <m:t> </m:t>
                    </m:r>
                    <m:r>
                      <m:rPr>
                        <m:nor/>
                      </m:rPr>
                      <a:rPr lang="en-US" sz="1800" smtClean="0">
                        <a:solidFill>
                          <a:schemeClr val="tx1"/>
                        </a:solidFill>
                        <a:latin typeface="Arial" panose="020B0604020202020204" pitchFamily="34" charset="0"/>
                        <a:ea typeface="Noto Sans" panose="020B0502040504020204" pitchFamily="34" charset="0"/>
                        <a:cs typeface="Arial" panose="020B0604020202020204" pitchFamily="34" charset="0"/>
                      </a:rPr>
                      <m:t>B</m:t>
                    </m:r>
                  </m:oMath>
                </a14:m>
                <a:r>
                  <a:rPr lang="en-US" sz="1800" dirty="0">
                    <a:solidFill>
                      <a:schemeClr val="tx1"/>
                    </a:solidFill>
                    <a:latin typeface="Arial" panose="020B0604020202020204" pitchFamily="34" charset="0"/>
                    <a:ea typeface="Noto Sans" panose="020B0502040504020204" pitchFamily="34" charset="0"/>
                    <a:cs typeface="Arial" panose="020B0604020202020204" pitchFamily="34" charset="0"/>
                  </a:rPr>
                  <a:t>), we can measure the current (</a:t>
                </a:r>
                <a14:m>
                  <m:oMath xmlns:m="http://schemas.openxmlformats.org/officeDocument/2006/math">
                    <m:r>
                      <a:rPr lang="en-US" sz="1800" i="1" smtClean="0">
                        <a:solidFill>
                          <a:schemeClr val="tx1"/>
                        </a:solidFill>
                        <a:latin typeface="Cambria Math" panose="02040503050406030204" pitchFamily="18" charset="0"/>
                      </a:rPr>
                      <m:t>𝐼</m:t>
                    </m:r>
                  </m:oMath>
                </a14:m>
                <a:r>
                  <a:rPr lang="en-US" sz="1800" dirty="0">
                    <a:solidFill>
                      <a:schemeClr val="tx1"/>
                    </a:solidFill>
                    <a:latin typeface="Arial" panose="020B0604020202020204" pitchFamily="34" charset="0"/>
                    <a:ea typeface="Noto Sans" panose="020B0502040504020204" pitchFamily="34" charset="0"/>
                    <a:cs typeface="Arial" panose="020B0604020202020204" pitchFamily="34" charset="0"/>
                  </a:rPr>
                  <a:t>) flowing through them along with the corresponding voltage drop (</a:t>
                </a:r>
                <a14:m>
                  <m:oMath xmlns:m="http://schemas.openxmlformats.org/officeDocument/2006/math">
                    <m:r>
                      <a:rPr lang="en-US" sz="1800" i="1" smtClean="0">
                        <a:solidFill>
                          <a:schemeClr val="tx1"/>
                        </a:solidFill>
                        <a:latin typeface="Cambria Math" panose="02040503050406030204" pitchFamily="18" charset="0"/>
                      </a:rPr>
                      <m:t>𝑉</m:t>
                    </m:r>
                  </m:oMath>
                </a14:m>
                <a:r>
                  <a:rPr lang="en-US" sz="1800" dirty="0">
                    <a:solidFill>
                      <a:schemeClr val="tx1"/>
                    </a:solidFill>
                    <a:latin typeface="Arial" panose="020B0604020202020204" pitchFamily="34" charset="0"/>
                    <a:ea typeface="Noto Sans" panose="020B0502040504020204" pitchFamily="34" charset="0"/>
                    <a:cs typeface="Arial" panose="020B0604020202020204" pitchFamily="34" charset="0"/>
                  </a:rPr>
                  <a:t>), as shown in the diagram.</a:t>
                </a:r>
              </a:p>
            </p:txBody>
          </p:sp>
        </mc:Choice>
        <mc:Fallback xmlns="">
          <p:sp>
            <p:nvSpPr>
              <p:cNvPr id="41" name="Content Placeholder 2">
                <a:extLst>
                  <a:ext uri="{FF2B5EF4-FFF2-40B4-BE49-F238E27FC236}">
                    <a16:creationId xmlns:a16="http://schemas.microsoft.com/office/drawing/2014/main" id="{07BD30FE-F217-330C-D63E-8C268978D0D4}"/>
                  </a:ext>
                </a:extLst>
              </p:cNvPr>
              <p:cNvSpPr txBox="1">
                <a:spLocks noRot="1" noChangeAspect="1" noMove="1" noResize="1" noEditPoints="1" noAdjustHandles="1" noChangeArrowheads="1" noChangeShapeType="1" noTextEdit="1"/>
              </p:cNvSpPr>
              <p:nvPr/>
            </p:nvSpPr>
            <p:spPr>
              <a:xfrm>
                <a:off x="228595" y="1342106"/>
                <a:ext cx="5908094" cy="1957487"/>
              </a:xfrm>
              <a:prstGeom prst="rect">
                <a:avLst/>
              </a:prstGeom>
              <a:blipFill>
                <a:blip r:embed="rId7"/>
                <a:stretch>
                  <a:fillRect l="-825" t="-2804" r="-1959"/>
                </a:stretch>
              </a:blipFill>
            </p:spPr>
            <p:txBody>
              <a:bodyPr/>
              <a:lstStyle/>
              <a:p>
                <a:r>
                  <a:rPr lang="ja-JP" altLang="en-US">
                    <a:noFill/>
                  </a:rPr>
                  <a:t> </a:t>
                </a:r>
              </a:p>
            </p:txBody>
          </p:sp>
        </mc:Fallback>
      </mc:AlternateContent>
      <p:sp>
        <p:nvSpPr>
          <p:cNvPr id="42" name="Speech Bubble: Rectangle 43">
            <a:extLst>
              <a:ext uri="{FF2B5EF4-FFF2-40B4-BE49-F238E27FC236}">
                <a16:creationId xmlns:a16="http://schemas.microsoft.com/office/drawing/2014/main" id="{DFB54DDD-DCA2-3313-5858-7CE7A565A171}"/>
              </a:ext>
            </a:extLst>
          </p:cNvPr>
          <p:cNvSpPr/>
          <p:nvPr/>
        </p:nvSpPr>
        <p:spPr>
          <a:xfrm>
            <a:off x="6612456" y="1454251"/>
            <a:ext cx="4500535" cy="996427"/>
          </a:xfrm>
          <a:prstGeom prst="wedgeRectCallout">
            <a:avLst>
              <a:gd name="adj1" fmla="val 36243"/>
              <a:gd name="adj2" fmla="val 126306"/>
            </a:avLst>
          </a:prstGeom>
          <a:solidFill>
            <a:schemeClr val="bg1">
              <a:lumMod val="95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en-US" dirty="0">
                <a:latin typeface="Arial" panose="020B0604020202020204" pitchFamily="34" charset="0"/>
                <a:ea typeface="Yu Gothic" panose="020B0400000000000000" pitchFamily="34" charset="-128"/>
                <a:cs typeface="Arial" panose="020B0604020202020204" pitchFamily="34" charset="0"/>
              </a:rPr>
              <a:t>We observed that the current of both A and B is in the same relation with voltage by some constant.</a:t>
            </a:r>
          </a:p>
        </p:txBody>
      </p:sp>
      <p:sp>
        <p:nvSpPr>
          <p:cNvPr id="43" name="テキスト ボックス 33">
            <a:extLst>
              <a:ext uri="{FF2B5EF4-FFF2-40B4-BE49-F238E27FC236}">
                <a16:creationId xmlns:a16="http://schemas.microsoft.com/office/drawing/2014/main" id="{A3F6ECC0-8E4E-7801-C4EC-74131C5DD8C5}"/>
              </a:ext>
            </a:extLst>
          </p:cNvPr>
          <p:cNvSpPr txBox="1"/>
          <p:nvPr/>
        </p:nvSpPr>
        <p:spPr>
          <a:xfrm>
            <a:off x="9884081" y="3312115"/>
            <a:ext cx="351378" cy="369332"/>
          </a:xfrm>
          <a:prstGeom prst="rect">
            <a:avLst/>
          </a:prstGeom>
          <a:noFill/>
        </p:spPr>
        <p:txBody>
          <a:bodyPr wrap="none" rtlCol="0">
            <a:spAutoFit/>
          </a:bodyPr>
          <a:lstStyle/>
          <a:p>
            <a:r>
              <a:rPr kumimoji="1" lang="en-US" altLang="ja-JP" b="1" dirty="0">
                <a:latin typeface="Arial" panose="020B0604020202020204" pitchFamily="34" charset="0"/>
                <a:ea typeface="Yu Gothic" panose="020B0400000000000000" pitchFamily="34" charset="-128"/>
                <a:cs typeface="Arial" panose="020B0604020202020204" pitchFamily="34" charset="0"/>
              </a:rPr>
              <a:t>A</a:t>
            </a:r>
            <a:endParaRPr kumimoji="1" lang="ja-JP" altLang="en-US" b="1" dirty="0">
              <a:latin typeface="Arial" panose="020B0604020202020204" pitchFamily="34" charset="0"/>
              <a:ea typeface="Yu Gothic" panose="020B0400000000000000" pitchFamily="34" charset="-128"/>
              <a:cs typeface="Arial" panose="020B0604020202020204" pitchFamily="34" charset="0"/>
            </a:endParaRPr>
          </a:p>
        </p:txBody>
      </p:sp>
      <p:sp>
        <p:nvSpPr>
          <p:cNvPr id="44" name="テキスト ボックス 33">
            <a:extLst>
              <a:ext uri="{FF2B5EF4-FFF2-40B4-BE49-F238E27FC236}">
                <a16:creationId xmlns:a16="http://schemas.microsoft.com/office/drawing/2014/main" id="{4E34DFC1-CFAC-4AE2-043D-10F515729DC5}"/>
              </a:ext>
            </a:extLst>
          </p:cNvPr>
          <p:cNvSpPr txBox="1"/>
          <p:nvPr/>
        </p:nvSpPr>
        <p:spPr>
          <a:xfrm>
            <a:off x="10409344" y="3896979"/>
            <a:ext cx="348172" cy="369332"/>
          </a:xfrm>
          <a:prstGeom prst="rect">
            <a:avLst/>
          </a:prstGeom>
          <a:noFill/>
        </p:spPr>
        <p:txBody>
          <a:bodyPr wrap="none" rtlCol="0">
            <a:spAutoFit/>
          </a:bodyPr>
          <a:lstStyle/>
          <a:p>
            <a:r>
              <a:rPr kumimoji="1" lang="en-US" altLang="ja-JP" b="1" dirty="0">
                <a:latin typeface="Arial" panose="020B0604020202020204" pitchFamily="34" charset="0"/>
                <a:ea typeface="Yu Gothic" panose="020B0400000000000000" pitchFamily="34" charset="-128"/>
                <a:cs typeface="Arial" panose="020B0604020202020204" pitchFamily="34" charset="0"/>
              </a:rPr>
              <a:t>B</a:t>
            </a:r>
            <a:endParaRPr kumimoji="1" lang="ja-JP" altLang="en-US" b="1" dirty="0">
              <a:latin typeface="Arial" panose="020B0604020202020204" pitchFamily="34" charset="0"/>
              <a:ea typeface="Yu Gothic" panose="020B0400000000000000" pitchFamily="34" charset="-128"/>
              <a:cs typeface="Arial" panose="020B0604020202020204" pitchFamily="34" charset="0"/>
            </a:endParaRPr>
          </a:p>
        </p:txBody>
      </p:sp>
      <p:sp>
        <p:nvSpPr>
          <p:cNvPr id="4" name="スライド番号プレースホルダー 3">
            <a:extLst>
              <a:ext uri="{FF2B5EF4-FFF2-40B4-BE49-F238E27FC236}">
                <a16:creationId xmlns:a16="http://schemas.microsoft.com/office/drawing/2014/main" id="{AAD0B56C-AC06-0E1B-FA11-53024F57C095}"/>
              </a:ext>
            </a:extLst>
          </p:cNvPr>
          <p:cNvSpPr>
            <a:spLocks noGrp="1"/>
          </p:cNvSpPr>
          <p:nvPr>
            <p:ph type="sldNum" sz="quarter" idx="10"/>
          </p:nvPr>
        </p:nvSpPr>
        <p:spPr/>
        <p:txBody>
          <a:bodyPr/>
          <a:lstStyle/>
          <a:p>
            <a:fld id="{655ECA72-7C51-4053-A00F-47BEF0418ED9}" type="slidenum">
              <a:rPr lang="ja-JP" altLang="en-US" sz="2800" smtClean="0"/>
              <a:pPr/>
              <a:t>11</a:t>
            </a:fld>
            <a:endParaRPr lang="ja-JP" altLang="en-US" sz="2000" dirty="0"/>
          </a:p>
        </p:txBody>
      </p:sp>
    </p:spTree>
    <p:extLst>
      <p:ext uri="{BB962C8B-B14F-4D97-AF65-F5344CB8AC3E}">
        <p14:creationId xmlns:p14="http://schemas.microsoft.com/office/powerpoint/2010/main" val="1385265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7E2C3383-1455-B5CA-087F-8C0CA7D545C1}"/>
              </a:ext>
            </a:extLst>
          </p:cNvPr>
          <p:cNvSpPr>
            <a:spLocks noGrp="1"/>
          </p:cNvSpPr>
          <p:nvPr>
            <p:ph type="dt" sz="half" idx="11"/>
          </p:nvPr>
        </p:nvSpPr>
        <p:spPr/>
        <p:txBody>
          <a:bodyPr/>
          <a:lstStyle/>
          <a:p>
            <a:fld id="{47FD0AD3-BDAC-4324-858C-0C8DDC3CFAB6}" type="datetime1">
              <a:rPr lang="ja-JP" altLang="en-US" smtClean="0"/>
              <a:t>2025/4/28</a:t>
            </a:fld>
            <a:endParaRPr lang="ja-JP" altLang="en-US"/>
          </a:p>
        </p:txBody>
      </p:sp>
      <p:sp>
        <p:nvSpPr>
          <p:cNvPr id="4" name="タイトル 3">
            <a:extLst>
              <a:ext uri="{FF2B5EF4-FFF2-40B4-BE49-F238E27FC236}">
                <a16:creationId xmlns:a16="http://schemas.microsoft.com/office/drawing/2014/main" id="{28DE4DBA-9208-7F38-662F-09142EA349A7}"/>
              </a:ext>
            </a:extLst>
          </p:cNvPr>
          <p:cNvSpPr>
            <a:spLocks noGrp="1"/>
          </p:cNvSpPr>
          <p:nvPr>
            <p:ph type="title"/>
          </p:nvPr>
        </p:nvSpPr>
        <p:spPr/>
        <p:txBody>
          <a:bodyPr/>
          <a:lstStyle/>
          <a:p>
            <a:r>
              <a:rPr kumimoji="1" lang="en-US" altLang="ja-JP" dirty="0"/>
              <a:t>Ohm’s Law</a:t>
            </a:r>
            <a:endParaRPr kumimoji="1" lang="ja-JP" altLang="en-US" dirty="0"/>
          </a:p>
        </p:txBody>
      </p:sp>
      <p:sp>
        <p:nvSpPr>
          <p:cNvPr id="5" name="Oval 45">
            <a:extLst>
              <a:ext uri="{FF2B5EF4-FFF2-40B4-BE49-F238E27FC236}">
                <a16:creationId xmlns:a16="http://schemas.microsoft.com/office/drawing/2014/main" id="{63441783-630F-9FB2-F92D-19026A83FD43}"/>
              </a:ext>
            </a:extLst>
          </p:cNvPr>
          <p:cNvSpPr/>
          <p:nvPr/>
        </p:nvSpPr>
        <p:spPr>
          <a:xfrm>
            <a:off x="8225907" y="5079299"/>
            <a:ext cx="258708" cy="258708"/>
          </a:xfrm>
          <a:prstGeom prst="ellipse">
            <a:avLst/>
          </a:prstGeom>
          <a:solidFill>
            <a:schemeClr val="accent6">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6" name="Oval 38">
            <a:extLst>
              <a:ext uri="{FF2B5EF4-FFF2-40B4-BE49-F238E27FC236}">
                <a16:creationId xmlns:a16="http://schemas.microsoft.com/office/drawing/2014/main" id="{41AE06B1-C480-1D09-4E0C-C1F3597E265A}"/>
              </a:ext>
            </a:extLst>
          </p:cNvPr>
          <p:cNvSpPr/>
          <p:nvPr/>
        </p:nvSpPr>
        <p:spPr>
          <a:xfrm>
            <a:off x="6380304" y="2995954"/>
            <a:ext cx="288002" cy="288002"/>
          </a:xfrm>
          <a:prstGeom prst="ellipse">
            <a:avLst/>
          </a:prstGeom>
          <a:solidFill>
            <a:srgbClr val="FFCCFF"/>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CB59647-28E7-9AB1-DBBD-293F012F7FAD}"/>
                  </a:ext>
                </a:extLst>
              </p:cNvPr>
              <p:cNvSpPr txBox="1">
                <a:spLocks/>
              </p:cNvSpPr>
              <p:nvPr/>
            </p:nvSpPr>
            <p:spPr>
              <a:xfrm>
                <a:off x="497149" y="1274969"/>
                <a:ext cx="11306453" cy="5186162"/>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2200" b="1" dirty="0">
                    <a:solidFill>
                      <a:schemeClr val="tx1"/>
                    </a:solidFill>
                    <a:latin typeface="Arial" panose="020B0604020202020204" pitchFamily="34" charset="0"/>
                    <a:cs typeface="Arial" panose="020B0604020202020204" pitchFamily="34" charset="0"/>
                  </a:rPr>
                  <a:t>Ohm’s law </a:t>
                </a:r>
                <a:r>
                  <a:rPr lang="en-US" sz="2200" dirty="0">
                    <a:solidFill>
                      <a:schemeClr val="tx1"/>
                    </a:solidFill>
                    <a:latin typeface="Arial" panose="020B0604020202020204" pitchFamily="34" charset="0"/>
                    <a:cs typeface="Arial" panose="020B0604020202020204" pitchFamily="34" charset="0"/>
                  </a:rPr>
                  <a:t>states that the </a:t>
                </a:r>
                <a:r>
                  <a:rPr lang="en-US" sz="2200" u="sng" dirty="0">
                    <a:solidFill>
                      <a:schemeClr val="tx1"/>
                    </a:solidFill>
                    <a:latin typeface="Arial" panose="020B0604020202020204" pitchFamily="34" charset="0"/>
                    <a:cs typeface="Arial" panose="020B0604020202020204" pitchFamily="34" charset="0"/>
                  </a:rPr>
                  <a:t>voltage </a:t>
                </a:r>
                <a14:m>
                  <m:oMath xmlns:m="http://schemas.openxmlformats.org/officeDocument/2006/math">
                    <m:r>
                      <a:rPr lang="en-US" sz="2200" i="1" u="sng" smtClean="0">
                        <a:solidFill>
                          <a:schemeClr val="tx1"/>
                        </a:solidFill>
                        <a:latin typeface="Cambria Math" panose="02040503050406030204" pitchFamily="18" charset="0"/>
                      </a:rPr>
                      <m:t>𝑣</m:t>
                    </m:r>
                  </m:oMath>
                </a14:m>
                <a:r>
                  <a:rPr lang="en-US" sz="2200" u="sng" dirty="0">
                    <a:solidFill>
                      <a:schemeClr val="tx1"/>
                    </a:solidFill>
                    <a:latin typeface="Arial" panose="020B0604020202020204" pitchFamily="34" charset="0"/>
                    <a:cs typeface="Arial" panose="020B0604020202020204" pitchFamily="34" charset="0"/>
                  </a:rPr>
                  <a:t> across</a:t>
                </a:r>
                <a:r>
                  <a:rPr lang="en-US" sz="2200" dirty="0">
                    <a:solidFill>
                      <a:schemeClr val="tx1"/>
                    </a:solidFill>
                    <a:latin typeface="Arial" panose="020B0604020202020204" pitchFamily="34" charset="0"/>
                    <a:cs typeface="Arial" panose="020B0604020202020204" pitchFamily="34" charset="0"/>
                  </a:rPr>
                  <a:t> a resistor is </a:t>
                </a:r>
                <a:r>
                  <a:rPr lang="en-US" sz="2200" b="1" dirty="0">
                    <a:solidFill>
                      <a:schemeClr val="tx1"/>
                    </a:solidFill>
                    <a:latin typeface="Arial" panose="020B0604020202020204" pitchFamily="34" charset="0"/>
                    <a:cs typeface="Arial" panose="020B0604020202020204" pitchFamily="34" charset="0"/>
                  </a:rPr>
                  <a:t>directly proportional</a:t>
                </a:r>
                <a:r>
                  <a:rPr lang="en-US" sz="2200" dirty="0">
                    <a:solidFill>
                      <a:schemeClr val="tx1"/>
                    </a:solidFill>
                    <a:latin typeface="Arial" panose="020B0604020202020204" pitchFamily="34" charset="0"/>
                    <a:cs typeface="Arial" panose="020B0604020202020204" pitchFamily="34" charset="0"/>
                  </a:rPr>
                  <a:t> to the </a:t>
                </a:r>
                <a:r>
                  <a:rPr lang="en-US" sz="2200" u="sng" dirty="0">
                    <a:solidFill>
                      <a:schemeClr val="tx1"/>
                    </a:solidFill>
                    <a:latin typeface="Arial" panose="020B0604020202020204" pitchFamily="34" charset="0"/>
                    <a:cs typeface="Arial" panose="020B0604020202020204" pitchFamily="34" charset="0"/>
                  </a:rPr>
                  <a:t>current </a:t>
                </a:r>
                <a14:m>
                  <m:oMath xmlns:m="http://schemas.openxmlformats.org/officeDocument/2006/math">
                    <m:r>
                      <a:rPr lang="en-US" sz="2200" i="1" u="sng" smtClean="0">
                        <a:solidFill>
                          <a:schemeClr val="tx1"/>
                        </a:solidFill>
                        <a:latin typeface="Cambria Math" panose="02040503050406030204" pitchFamily="18" charset="0"/>
                      </a:rPr>
                      <m:t>𝑖</m:t>
                    </m:r>
                  </m:oMath>
                </a14:m>
                <a:r>
                  <a:rPr lang="en-US" sz="2200" u="sng" dirty="0">
                    <a:solidFill>
                      <a:schemeClr val="tx1"/>
                    </a:solidFill>
                    <a:latin typeface="Arial" panose="020B0604020202020204" pitchFamily="34" charset="0"/>
                    <a:cs typeface="Arial" panose="020B0604020202020204" pitchFamily="34" charset="0"/>
                  </a:rPr>
                  <a:t> flowing</a:t>
                </a:r>
                <a:r>
                  <a:rPr lang="en-US" sz="2200" dirty="0">
                    <a:solidFill>
                      <a:schemeClr val="tx1"/>
                    </a:solidFill>
                    <a:latin typeface="Arial" panose="020B0604020202020204" pitchFamily="34" charset="0"/>
                    <a:cs typeface="Arial" panose="020B0604020202020204" pitchFamily="34" charset="0"/>
                  </a:rPr>
                  <a:t> through the resistor. </a:t>
                </a: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dirty="0">
                  <a:solidFill>
                    <a:schemeClr val="tx1"/>
                  </a:solidFill>
                  <a:latin typeface="Arial" panose="020B0604020202020204" pitchFamily="34" charset="0"/>
                  <a:cs typeface="Arial" panose="020B0604020202020204" pitchFamily="34" charset="0"/>
                </a:endParaRPr>
              </a:p>
              <a:p>
                <a:endParaRPr lang="en-US" sz="1800" dirty="0">
                  <a:solidFill>
                    <a:schemeClr val="tx1"/>
                  </a:solidFill>
                  <a:latin typeface="Arial" panose="020B0604020202020204" pitchFamily="34" charset="0"/>
                  <a:cs typeface="Arial" panose="020B0604020202020204" pitchFamily="34" charset="0"/>
                </a:endParaRPr>
              </a:p>
              <a:p>
                <a:r>
                  <a:rPr lang="en-US" sz="2200" dirty="0">
                    <a:solidFill>
                      <a:schemeClr val="tx1"/>
                    </a:solidFill>
                    <a:latin typeface="Arial" panose="020B0604020202020204" pitchFamily="34" charset="0"/>
                    <a:cs typeface="Arial" panose="020B0604020202020204" pitchFamily="34" charset="0"/>
                  </a:rPr>
                  <a:t>Ohm defined the constant of proportionality for a resistor to be the </a:t>
                </a:r>
                <a:br>
                  <a:rPr lang="en-US" sz="2200" dirty="0">
                    <a:solidFill>
                      <a:schemeClr val="tx1"/>
                    </a:solidFill>
                    <a:latin typeface="Arial" panose="020B0604020202020204" pitchFamily="34" charset="0"/>
                    <a:cs typeface="Arial" panose="020B0604020202020204" pitchFamily="34" charset="0"/>
                  </a:rPr>
                </a:br>
                <a:r>
                  <a:rPr lang="en-US" sz="2200" dirty="0">
                    <a:solidFill>
                      <a:schemeClr val="tx1"/>
                    </a:solidFill>
                    <a:latin typeface="Arial" panose="020B0604020202020204" pitchFamily="34" charset="0"/>
                    <a:cs typeface="Arial" panose="020B0604020202020204" pitchFamily="34" charset="0"/>
                  </a:rPr>
                  <a:t>resistance, </a:t>
                </a:r>
                <a14:m>
                  <m:oMath xmlns:m="http://schemas.openxmlformats.org/officeDocument/2006/math">
                    <m:r>
                      <a:rPr lang="en-US" sz="2200" i="1" smtClean="0">
                        <a:solidFill>
                          <a:schemeClr val="tx1"/>
                        </a:solidFill>
                        <a:latin typeface="Cambria Math" panose="02040503050406030204" pitchFamily="18" charset="0"/>
                      </a:rPr>
                      <m:t>𝑅</m:t>
                    </m:r>
                  </m:oMath>
                </a14:m>
                <a:r>
                  <a:rPr lang="en-US" sz="2200" dirty="0">
                    <a:solidFill>
                      <a:schemeClr val="tx1"/>
                    </a:solidFill>
                    <a:latin typeface="Arial" panose="020B0604020202020204" pitchFamily="34" charset="0"/>
                    <a:cs typeface="Arial" panose="020B0604020202020204" pitchFamily="34" charset="0"/>
                  </a:rPr>
                  <a:t>. It’s measured in </a:t>
                </a:r>
                <a:r>
                  <a:rPr lang="en-US" sz="2200" b="1" dirty="0">
                    <a:solidFill>
                      <a:schemeClr val="tx1"/>
                    </a:solidFill>
                    <a:latin typeface="Arial" panose="020B0604020202020204" pitchFamily="34" charset="0"/>
                    <a:cs typeface="Arial" panose="020B0604020202020204" pitchFamily="34" charset="0"/>
                  </a:rPr>
                  <a:t>the unit of ohms</a:t>
                </a:r>
                <a:r>
                  <a:rPr lang="en-US" sz="2200" dirty="0">
                    <a:solidFill>
                      <a:schemeClr val="tx1"/>
                    </a:solidFill>
                    <a:latin typeface="Arial" panose="020B0604020202020204" pitchFamily="34" charset="0"/>
                    <a:cs typeface="Arial" panose="020B0604020202020204" pitchFamily="34" charset="0"/>
                  </a:rPr>
                  <a:t>, designated </a:t>
                </a:r>
                <a14:m>
                  <m:oMath xmlns:m="http://schemas.openxmlformats.org/officeDocument/2006/math">
                    <m:r>
                      <m:rPr>
                        <m:sty m:val="p"/>
                      </m:rPr>
                      <a:rPr lang="el-GR" sz="2200" i="1" smtClean="0">
                        <a:solidFill>
                          <a:schemeClr val="tx1"/>
                        </a:solidFill>
                        <a:latin typeface="Cambria Math" panose="02040503050406030204" pitchFamily="18" charset="0"/>
                        <a:ea typeface="Cambria Math" panose="02040503050406030204" pitchFamily="18" charset="0"/>
                      </a:rPr>
                      <m:t>Ω</m:t>
                    </m:r>
                  </m:oMath>
                </a14:m>
                <a:r>
                  <a:rPr lang="en-US" sz="2200" dirty="0">
                    <a:solidFill>
                      <a:schemeClr val="tx1"/>
                    </a:solidFill>
                    <a:latin typeface="Arial" panose="020B0604020202020204" pitchFamily="34" charset="0"/>
                    <a:cs typeface="Arial" panose="020B0604020202020204" pitchFamily="34" charset="0"/>
                  </a:rPr>
                  <a:t>, 1 </a:t>
                </a:r>
                <a14:m>
                  <m:oMath xmlns:m="http://schemas.openxmlformats.org/officeDocument/2006/math">
                    <m:r>
                      <m:rPr>
                        <m:sty m:val="p"/>
                      </m:rPr>
                      <a:rPr lang="el-GR" sz="2200" i="1">
                        <a:solidFill>
                          <a:schemeClr val="tx1"/>
                        </a:solidFill>
                        <a:latin typeface="Cambria Math" panose="02040503050406030204" pitchFamily="18" charset="0"/>
                        <a:ea typeface="Cambria Math" panose="02040503050406030204" pitchFamily="18" charset="0"/>
                      </a:rPr>
                      <m:t>Ω</m:t>
                    </m:r>
                  </m:oMath>
                </a14:m>
                <a:r>
                  <a:rPr lang="en-US" sz="2200" dirty="0">
                    <a:solidFill>
                      <a:schemeClr val="tx1"/>
                    </a:solidFill>
                    <a:latin typeface="Arial" panose="020B0604020202020204" pitchFamily="34" charset="0"/>
                    <a:cs typeface="Arial" panose="020B0604020202020204" pitchFamily="34" charset="0"/>
                  </a:rPr>
                  <a:t> = 1 </a:t>
                </a:r>
                <a14:m>
                  <m:oMath xmlns:m="http://schemas.openxmlformats.org/officeDocument/2006/math">
                    <m:r>
                      <m:rPr>
                        <m:nor/>
                      </m:rPr>
                      <a:rPr lang="en-US" sz="2200" smtClean="0">
                        <a:solidFill>
                          <a:schemeClr val="tx1"/>
                        </a:solidFill>
                        <a:latin typeface="Arial" panose="020B0604020202020204" pitchFamily="34" charset="0"/>
                        <a:cs typeface="Arial" panose="020B0604020202020204" pitchFamily="34" charset="0"/>
                      </a:rPr>
                      <m:t>V</m:t>
                    </m:r>
                    <m:r>
                      <m:rPr>
                        <m:nor/>
                      </m:rPr>
                      <a:rPr lang="en-US" sz="2200" smtClean="0">
                        <a:solidFill>
                          <a:schemeClr val="tx1"/>
                        </a:solidFill>
                        <a:latin typeface="Arial" panose="020B0604020202020204" pitchFamily="34" charset="0"/>
                        <a:cs typeface="Arial" panose="020B0604020202020204" pitchFamily="34" charset="0"/>
                      </a:rPr>
                      <m:t>/</m:t>
                    </m:r>
                    <m:r>
                      <m:rPr>
                        <m:nor/>
                      </m:rPr>
                      <a:rPr lang="en-US" sz="2200" smtClean="0">
                        <a:solidFill>
                          <a:schemeClr val="tx1"/>
                        </a:solidFill>
                        <a:latin typeface="Arial" panose="020B0604020202020204" pitchFamily="34" charset="0"/>
                        <a:cs typeface="Arial" panose="020B0604020202020204" pitchFamily="34" charset="0"/>
                      </a:rPr>
                      <m:t>A</m:t>
                    </m:r>
                  </m:oMath>
                </a14:m>
                <a:endParaRPr lang="en-US" sz="2200" dirty="0">
                  <a:solidFill>
                    <a:schemeClr val="tx1"/>
                  </a:solidFill>
                  <a:latin typeface="Arial" panose="020B0604020202020204" pitchFamily="34" charset="0"/>
                  <a:cs typeface="Arial" panose="020B0604020202020204" pitchFamily="34" charset="0"/>
                </a:endParaRPr>
              </a:p>
            </p:txBody>
          </p:sp>
        </mc:Choice>
        <mc:Fallback xmlns="">
          <p:sp>
            <p:nvSpPr>
              <p:cNvPr id="7" name="Content Placeholder 2">
                <a:extLst>
                  <a:ext uri="{FF2B5EF4-FFF2-40B4-BE49-F238E27FC236}">
                    <a16:creationId xmlns:a16="http://schemas.microsoft.com/office/drawing/2014/main" id="{1CB59647-28E7-9AB1-DBBD-293F012F7FAD}"/>
                  </a:ext>
                </a:extLst>
              </p:cNvPr>
              <p:cNvSpPr txBox="1">
                <a:spLocks noRot="1" noChangeAspect="1" noMove="1" noResize="1" noEditPoints="1" noAdjustHandles="1" noChangeArrowheads="1" noChangeShapeType="1" noTextEdit="1"/>
              </p:cNvSpPr>
              <p:nvPr/>
            </p:nvSpPr>
            <p:spPr>
              <a:xfrm>
                <a:off x="497149" y="1274969"/>
                <a:ext cx="11306453" cy="5186162"/>
              </a:xfrm>
              <a:prstGeom prst="rect">
                <a:avLst/>
              </a:prstGeom>
              <a:blipFill>
                <a:blip r:embed="rId2"/>
                <a:stretch>
                  <a:fillRect l="-593" t="-1645" b="-23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69">
                <a:extLst>
                  <a:ext uri="{FF2B5EF4-FFF2-40B4-BE49-F238E27FC236}">
                    <a16:creationId xmlns:a16="http://schemas.microsoft.com/office/drawing/2014/main" id="{0198E01B-B1B4-50B4-2FA6-C51D8B0318F2}"/>
                  </a:ext>
                </a:extLst>
              </p:cNvPr>
              <p:cNvSpPr txBox="1"/>
              <p:nvPr/>
            </p:nvSpPr>
            <p:spPr>
              <a:xfrm>
                <a:off x="5962248" y="2975294"/>
                <a:ext cx="8435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𝐼</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𝐺𝐸</m:t>
                      </m:r>
                    </m:oMath>
                  </m:oMathPara>
                </a14:m>
                <a:endParaRPr kumimoji="1" lang="ja-JP" altLang="en-US" sz="2000" dirty="0">
                  <a:latin typeface="Arial" panose="020B0604020202020204" pitchFamily="34" charset="0"/>
                  <a:cs typeface="Arial" panose="020B0604020202020204" pitchFamily="34" charset="0"/>
                </a:endParaRPr>
              </a:p>
            </p:txBody>
          </p:sp>
        </mc:Choice>
        <mc:Fallback xmlns="">
          <p:sp>
            <p:nvSpPr>
              <p:cNvPr id="8" name="テキスト ボックス 69">
                <a:extLst>
                  <a:ext uri="{FF2B5EF4-FFF2-40B4-BE49-F238E27FC236}">
                    <a16:creationId xmlns:a16="http://schemas.microsoft.com/office/drawing/2014/main" id="{0198E01B-B1B4-50B4-2FA6-C51D8B0318F2}"/>
                  </a:ext>
                </a:extLst>
              </p:cNvPr>
              <p:cNvSpPr txBox="1">
                <a:spLocks noRot="1" noChangeAspect="1" noMove="1" noResize="1" noEditPoints="1" noAdjustHandles="1" noChangeArrowheads="1" noChangeShapeType="1" noTextEdit="1"/>
              </p:cNvSpPr>
              <p:nvPr/>
            </p:nvSpPr>
            <p:spPr>
              <a:xfrm>
                <a:off x="5962248" y="2975294"/>
                <a:ext cx="843501" cy="307777"/>
              </a:xfrm>
              <a:prstGeom prst="rect">
                <a:avLst/>
              </a:prstGeom>
              <a:blipFill>
                <a:blip r:embed="rId3"/>
                <a:stretch>
                  <a:fillRect l="-5797" r="-5072"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73">
                <a:extLst>
                  <a:ext uri="{FF2B5EF4-FFF2-40B4-BE49-F238E27FC236}">
                    <a16:creationId xmlns:a16="http://schemas.microsoft.com/office/drawing/2014/main" id="{DDD34394-2856-5A04-0354-3F9013FCCEAE}"/>
                  </a:ext>
                </a:extLst>
              </p:cNvPr>
              <p:cNvSpPr txBox="1"/>
              <p:nvPr/>
            </p:nvSpPr>
            <p:spPr>
              <a:xfrm>
                <a:off x="6028137" y="4830480"/>
                <a:ext cx="2607445" cy="689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rPr>
                            <m:t>𝐸</m:t>
                          </m:r>
                        </m:num>
                        <m:den>
                          <m:r>
                            <a:rPr kumimoji="1" lang="en-US" altLang="ja-JP" sz="2400" b="0" i="1" smtClean="0">
                              <a:latin typeface="Cambria Math" panose="02040503050406030204" pitchFamily="18" charset="0"/>
                            </a:rPr>
                            <m:t>𝑅</m:t>
                          </m:r>
                        </m:den>
                      </m:f>
                      <m:r>
                        <a:rPr kumimoji="1" lang="en-US" altLang="ja-JP" sz="2400" b="0" i="1" smtClean="0">
                          <a:latin typeface="Cambria Math" panose="02040503050406030204" pitchFamily="18" charset="0"/>
                        </a:rPr>
                        <m:t>    </m:t>
                      </m:r>
                      <m:r>
                        <m:rPr>
                          <m:sty m:val="p"/>
                        </m:rPr>
                        <a:rPr kumimoji="1" lang="en-US" altLang="ja-JP" sz="2400" b="0" i="0" smtClean="0">
                          <a:latin typeface="Cambria Math" panose="02040503050406030204" pitchFamily="18" charset="0"/>
                        </a:rPr>
                        <m:t>or</m:t>
                      </m:r>
                      <m:r>
                        <a:rPr kumimoji="1" lang="en-US" altLang="ja-JP" sz="2400" b="0" i="1" smtClean="0">
                          <a:latin typeface="Cambria Math" panose="02040503050406030204" pitchFamily="18" charset="0"/>
                        </a:rPr>
                        <m:t>    </m:t>
                      </m:r>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𝑅𝐼</m:t>
                      </m:r>
                    </m:oMath>
                  </m:oMathPara>
                </a14:m>
                <a:endParaRPr kumimoji="1" lang="ja-JP" altLang="en-US" sz="2400" dirty="0">
                  <a:latin typeface="Arial" panose="020B0604020202020204" pitchFamily="34" charset="0"/>
                  <a:cs typeface="Arial" panose="020B0604020202020204" pitchFamily="34" charset="0"/>
                </a:endParaRPr>
              </a:p>
            </p:txBody>
          </p:sp>
        </mc:Choice>
        <mc:Fallback xmlns="">
          <p:sp>
            <p:nvSpPr>
              <p:cNvPr id="9" name="テキスト ボックス 73">
                <a:extLst>
                  <a:ext uri="{FF2B5EF4-FFF2-40B4-BE49-F238E27FC236}">
                    <a16:creationId xmlns:a16="http://schemas.microsoft.com/office/drawing/2014/main" id="{DDD34394-2856-5A04-0354-3F9013FCCEAE}"/>
                  </a:ext>
                </a:extLst>
              </p:cNvPr>
              <p:cNvSpPr txBox="1">
                <a:spLocks noRot="1" noChangeAspect="1" noMove="1" noResize="1" noEditPoints="1" noAdjustHandles="1" noChangeArrowheads="1" noChangeShapeType="1" noTextEdit="1"/>
              </p:cNvSpPr>
              <p:nvPr/>
            </p:nvSpPr>
            <p:spPr>
              <a:xfrm>
                <a:off x="6028137" y="4830480"/>
                <a:ext cx="2607445" cy="689035"/>
              </a:xfrm>
              <a:prstGeom prst="rect">
                <a:avLst/>
              </a:prstGeom>
              <a:blipFill>
                <a:blip r:embed="rId4"/>
                <a:stretch>
                  <a:fillRect/>
                </a:stretch>
              </a:blipFill>
            </p:spPr>
            <p:txBody>
              <a:bodyPr/>
              <a:lstStyle/>
              <a:p>
                <a:r>
                  <a:rPr lang="ja-JP" altLang="en-US">
                    <a:noFill/>
                  </a:rPr>
                  <a:t> </a:t>
                </a:r>
              </a:p>
            </p:txBody>
          </p:sp>
        </mc:Fallback>
      </mc:AlternateContent>
      <p:grpSp>
        <p:nvGrpSpPr>
          <p:cNvPr id="10" name="Group 34">
            <a:extLst>
              <a:ext uri="{FF2B5EF4-FFF2-40B4-BE49-F238E27FC236}">
                <a16:creationId xmlns:a16="http://schemas.microsoft.com/office/drawing/2014/main" id="{BCF5EB34-3AF5-09E5-316B-11EF153AA85E}"/>
              </a:ext>
            </a:extLst>
          </p:cNvPr>
          <p:cNvGrpSpPr/>
          <p:nvPr/>
        </p:nvGrpSpPr>
        <p:grpSpPr>
          <a:xfrm>
            <a:off x="727473" y="2586990"/>
            <a:ext cx="4695948" cy="2275618"/>
            <a:chOff x="1246808" y="2519060"/>
            <a:chExt cx="4695948" cy="2275618"/>
          </a:xfrm>
        </p:grpSpPr>
        <p:sp>
          <p:nvSpPr>
            <p:cNvPr id="11" name="円弧 46">
              <a:extLst>
                <a:ext uri="{FF2B5EF4-FFF2-40B4-BE49-F238E27FC236}">
                  <a16:creationId xmlns:a16="http://schemas.microsoft.com/office/drawing/2014/main" id="{2B0C88ED-E520-06FB-FB86-AF90842FE838}"/>
                </a:ext>
              </a:extLst>
            </p:cNvPr>
            <p:cNvSpPr/>
            <p:nvPr/>
          </p:nvSpPr>
          <p:spPr>
            <a:xfrm>
              <a:off x="4755488" y="3049561"/>
              <a:ext cx="347314" cy="1067021"/>
            </a:xfrm>
            <a:prstGeom prst="arc">
              <a:avLst>
                <a:gd name="adj1" fmla="val 16477136"/>
                <a:gd name="adj2" fmla="val 5035119"/>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12" name="直線コネクタ 47">
              <a:extLst>
                <a:ext uri="{FF2B5EF4-FFF2-40B4-BE49-F238E27FC236}">
                  <a16:creationId xmlns:a16="http://schemas.microsoft.com/office/drawing/2014/main" id="{542BD685-DF48-6EEC-6487-422753A1E36E}"/>
                </a:ext>
              </a:extLst>
            </p:cNvPr>
            <p:cNvCxnSpPr>
              <a:cxnSpLocks/>
            </p:cNvCxnSpPr>
            <p:nvPr/>
          </p:nvCxnSpPr>
          <p:spPr>
            <a:xfrm>
              <a:off x="1583123" y="2823922"/>
              <a:ext cx="287772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直線コネクタ 48">
              <a:extLst>
                <a:ext uri="{FF2B5EF4-FFF2-40B4-BE49-F238E27FC236}">
                  <a16:creationId xmlns:a16="http://schemas.microsoft.com/office/drawing/2014/main" id="{8ED347DC-52D0-09B3-DAC2-415536CA0C38}"/>
                </a:ext>
              </a:extLst>
            </p:cNvPr>
            <p:cNvCxnSpPr>
              <a:cxnSpLocks/>
              <a:endCxn id="24" idx="2"/>
            </p:cNvCxnSpPr>
            <p:nvPr/>
          </p:nvCxnSpPr>
          <p:spPr>
            <a:xfrm flipV="1">
              <a:off x="1583123" y="4256059"/>
              <a:ext cx="2893729" cy="4132"/>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直線コネクタ 49">
              <a:extLst>
                <a:ext uri="{FF2B5EF4-FFF2-40B4-BE49-F238E27FC236}">
                  <a16:creationId xmlns:a16="http://schemas.microsoft.com/office/drawing/2014/main" id="{A33BEE8A-6ED5-B693-296E-46CB280414D0}"/>
                </a:ext>
              </a:extLst>
            </p:cNvPr>
            <p:cNvCxnSpPr>
              <a:cxnSpLocks/>
            </p:cNvCxnSpPr>
            <p:nvPr/>
          </p:nvCxnSpPr>
          <p:spPr>
            <a:xfrm>
              <a:off x="4780122" y="2819556"/>
              <a:ext cx="0" cy="1440635"/>
            </a:xfrm>
            <a:prstGeom prst="line">
              <a:avLst/>
            </a:prstGeom>
            <a:ln w="12700"/>
          </p:spPr>
          <p:style>
            <a:lnRef idx="1">
              <a:schemeClr val="dk1"/>
            </a:lnRef>
            <a:fillRef idx="0">
              <a:schemeClr val="dk1"/>
            </a:fillRef>
            <a:effectRef idx="0">
              <a:schemeClr val="dk1"/>
            </a:effectRef>
            <a:fontRef idx="minor">
              <a:schemeClr val="tx1"/>
            </a:fontRef>
          </p:style>
        </p:cxnSp>
        <p:cxnSp>
          <p:nvCxnSpPr>
            <p:cNvPr id="15" name="直線コネクタ 50">
              <a:extLst>
                <a:ext uri="{FF2B5EF4-FFF2-40B4-BE49-F238E27FC236}">
                  <a16:creationId xmlns:a16="http://schemas.microsoft.com/office/drawing/2014/main" id="{0944B38E-9E58-37F9-3185-20BD43B8B3BD}"/>
                </a:ext>
              </a:extLst>
            </p:cNvPr>
            <p:cNvCxnSpPr>
              <a:cxnSpLocks/>
            </p:cNvCxnSpPr>
            <p:nvPr/>
          </p:nvCxnSpPr>
          <p:spPr>
            <a:xfrm>
              <a:off x="1583123" y="2814513"/>
              <a:ext cx="0" cy="708845"/>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直線コネクタ 51">
              <a:extLst>
                <a:ext uri="{FF2B5EF4-FFF2-40B4-BE49-F238E27FC236}">
                  <a16:creationId xmlns:a16="http://schemas.microsoft.com/office/drawing/2014/main" id="{A6F9775B-DD6B-0EB3-E1EA-1BEFB6EE6772}"/>
                </a:ext>
              </a:extLst>
            </p:cNvPr>
            <p:cNvCxnSpPr>
              <a:cxnSpLocks/>
            </p:cNvCxnSpPr>
            <p:nvPr/>
          </p:nvCxnSpPr>
          <p:spPr>
            <a:xfrm>
              <a:off x="1580583" y="3583073"/>
              <a:ext cx="0" cy="677118"/>
            </a:xfrm>
            <a:prstGeom prst="line">
              <a:avLst/>
            </a:prstGeom>
            <a:ln w="12700"/>
          </p:spPr>
          <p:style>
            <a:lnRef idx="1">
              <a:schemeClr val="dk1"/>
            </a:lnRef>
            <a:fillRef idx="0">
              <a:schemeClr val="dk1"/>
            </a:fillRef>
            <a:effectRef idx="0">
              <a:schemeClr val="dk1"/>
            </a:effectRef>
            <a:fontRef idx="minor">
              <a:schemeClr val="tx1"/>
            </a:fontRef>
          </p:style>
        </p:cxnSp>
        <p:cxnSp>
          <p:nvCxnSpPr>
            <p:cNvPr id="17" name="直線コネクタ 52">
              <a:extLst>
                <a:ext uri="{FF2B5EF4-FFF2-40B4-BE49-F238E27FC236}">
                  <a16:creationId xmlns:a16="http://schemas.microsoft.com/office/drawing/2014/main" id="{A99D76BA-DD72-3571-2977-6BCEB5EE524B}"/>
                </a:ext>
              </a:extLst>
            </p:cNvPr>
            <p:cNvCxnSpPr/>
            <p:nvPr/>
          </p:nvCxnSpPr>
          <p:spPr>
            <a:xfrm>
              <a:off x="1527243" y="3583073"/>
              <a:ext cx="1117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53">
              <a:extLst>
                <a:ext uri="{FF2B5EF4-FFF2-40B4-BE49-F238E27FC236}">
                  <a16:creationId xmlns:a16="http://schemas.microsoft.com/office/drawing/2014/main" id="{7CD1469E-CB9D-C661-24A2-9F508D691BAB}"/>
                </a:ext>
              </a:extLst>
            </p:cNvPr>
            <p:cNvCxnSpPr>
              <a:cxnSpLocks/>
            </p:cNvCxnSpPr>
            <p:nvPr/>
          </p:nvCxnSpPr>
          <p:spPr>
            <a:xfrm>
              <a:off x="1476443" y="3523358"/>
              <a:ext cx="208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テキスト ボックス 54">
              <a:extLst>
                <a:ext uri="{FF2B5EF4-FFF2-40B4-BE49-F238E27FC236}">
                  <a16:creationId xmlns:a16="http://schemas.microsoft.com/office/drawing/2014/main" id="{2E0B9BD0-A430-8224-CCB1-A01241B49C85}"/>
                </a:ext>
              </a:extLst>
            </p:cNvPr>
            <p:cNvSpPr txBox="1"/>
            <p:nvPr/>
          </p:nvSpPr>
          <p:spPr>
            <a:xfrm>
              <a:off x="1550316" y="3583072"/>
              <a:ext cx="1154483" cy="276999"/>
            </a:xfrm>
            <a:prstGeom prst="rect">
              <a:avLst/>
            </a:prstGeom>
            <a:noFill/>
          </p:spPr>
          <p:txBody>
            <a:bodyPr wrap="none" rtlCol="0">
              <a:spAutoFit/>
            </a:bodyPr>
            <a:lstStyle/>
            <a:p>
              <a:r>
                <a:rPr kumimoji="1" lang="en-US" altLang="ja-JP" sz="1200" dirty="0">
                  <a:latin typeface="Arial" panose="020B0604020202020204" pitchFamily="34" charset="0"/>
                  <a:ea typeface="Yu Gothic" panose="020B0400000000000000" pitchFamily="34" charset="-128"/>
                  <a:cs typeface="Arial" panose="020B0604020202020204" pitchFamily="34" charset="0"/>
                </a:rPr>
                <a:t>Power source</a:t>
              </a:r>
              <a:endParaRPr kumimoji="1" lang="ja-JP" altLang="en-US" sz="1200" dirty="0">
                <a:latin typeface="Arial" panose="020B0604020202020204" pitchFamily="34" charset="0"/>
                <a:ea typeface="Yu Gothic" panose="020B0400000000000000" pitchFamily="34" charset="-128"/>
                <a:cs typeface="Arial" panose="020B0604020202020204" pitchFamily="34" charset="0"/>
              </a:endParaRPr>
            </a:p>
          </p:txBody>
        </p:sp>
        <p:sp>
          <p:nvSpPr>
            <p:cNvPr id="20" name="正方形/長方形 55">
              <a:extLst>
                <a:ext uri="{FF2B5EF4-FFF2-40B4-BE49-F238E27FC236}">
                  <a16:creationId xmlns:a16="http://schemas.microsoft.com/office/drawing/2014/main" id="{5D171A1F-DDF7-7933-0C93-C052ED00F46F}"/>
                </a:ext>
              </a:extLst>
            </p:cNvPr>
            <p:cNvSpPr/>
            <p:nvPr/>
          </p:nvSpPr>
          <p:spPr>
            <a:xfrm>
              <a:off x="4653889" y="3219524"/>
              <a:ext cx="243832" cy="632307"/>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chemeClr val="tx1"/>
                  </a:solidFill>
                  <a:latin typeface="Arial" panose="020B0604020202020204" pitchFamily="34" charset="0"/>
                  <a:cs typeface="Arial" panose="020B0604020202020204" pitchFamily="34" charset="0"/>
                </a:rPr>
                <a:t>A</a:t>
              </a:r>
              <a:endParaRPr kumimoji="1" lang="ja-JP" altLang="en-US" b="1" dirty="0">
                <a:solidFill>
                  <a:schemeClr val="tx1"/>
                </a:solidFill>
                <a:latin typeface="Arial" panose="020B0604020202020204" pitchFamily="34" charset="0"/>
                <a:cs typeface="Arial" panose="020B0604020202020204" pitchFamily="34" charset="0"/>
              </a:endParaRPr>
            </a:p>
          </p:txBody>
        </p:sp>
        <p:cxnSp>
          <p:nvCxnSpPr>
            <p:cNvPr id="21" name="直線コネクタ 56">
              <a:extLst>
                <a:ext uri="{FF2B5EF4-FFF2-40B4-BE49-F238E27FC236}">
                  <a16:creationId xmlns:a16="http://schemas.microsoft.com/office/drawing/2014/main" id="{D74CC599-7325-F481-3A48-BD81B43B45A3}"/>
                </a:ext>
              </a:extLst>
            </p:cNvPr>
            <p:cNvCxnSpPr>
              <a:cxnSpLocks/>
            </p:cNvCxnSpPr>
            <p:nvPr/>
          </p:nvCxnSpPr>
          <p:spPr>
            <a:xfrm>
              <a:off x="4516729" y="2823922"/>
              <a:ext cx="25907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直線コネクタ 57">
              <a:extLst>
                <a:ext uri="{FF2B5EF4-FFF2-40B4-BE49-F238E27FC236}">
                  <a16:creationId xmlns:a16="http://schemas.microsoft.com/office/drawing/2014/main" id="{6DA8C0D0-8F88-2AB2-2268-5A4C02AE99A6}"/>
                </a:ext>
              </a:extLst>
            </p:cNvPr>
            <p:cNvCxnSpPr>
              <a:cxnSpLocks/>
            </p:cNvCxnSpPr>
            <p:nvPr/>
          </p:nvCxnSpPr>
          <p:spPr>
            <a:xfrm>
              <a:off x="4524351" y="4256058"/>
              <a:ext cx="259076"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楕円 58">
              <a:extLst>
                <a:ext uri="{FF2B5EF4-FFF2-40B4-BE49-F238E27FC236}">
                  <a16:creationId xmlns:a16="http://schemas.microsoft.com/office/drawing/2014/main" id="{13FA3A38-9A13-63A9-4D31-C1C655C8C060}"/>
                </a:ext>
              </a:extLst>
            </p:cNvPr>
            <p:cNvSpPr/>
            <p:nvPr/>
          </p:nvSpPr>
          <p:spPr>
            <a:xfrm>
              <a:off x="4466693" y="2801972"/>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24" name="楕円 59">
              <a:extLst>
                <a:ext uri="{FF2B5EF4-FFF2-40B4-BE49-F238E27FC236}">
                  <a16:creationId xmlns:a16="http://schemas.microsoft.com/office/drawing/2014/main" id="{4DA8C947-FF2C-D92D-B6D5-B909098E1342}"/>
                </a:ext>
              </a:extLst>
            </p:cNvPr>
            <p:cNvSpPr/>
            <p:nvPr/>
          </p:nvSpPr>
          <p:spPr>
            <a:xfrm>
              <a:off x="4476852" y="4233199"/>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5" name="テキスト ボックス 60">
                  <a:extLst>
                    <a:ext uri="{FF2B5EF4-FFF2-40B4-BE49-F238E27FC236}">
                      <a16:creationId xmlns:a16="http://schemas.microsoft.com/office/drawing/2014/main" id="{6A357AAB-045C-2036-F076-A63550F274A7}"/>
                    </a:ext>
                  </a:extLst>
                </p:cNvPr>
                <p:cNvSpPr txBox="1"/>
                <p:nvPr/>
              </p:nvSpPr>
              <p:spPr>
                <a:xfrm>
                  <a:off x="1271968" y="3293804"/>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𝐸</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25" name="テキスト ボックス 60">
                  <a:extLst>
                    <a:ext uri="{FF2B5EF4-FFF2-40B4-BE49-F238E27FC236}">
                      <a16:creationId xmlns:a16="http://schemas.microsoft.com/office/drawing/2014/main" id="{6A357AAB-045C-2036-F076-A63550F274A7}"/>
                    </a:ext>
                  </a:extLst>
                </p:cNvPr>
                <p:cNvSpPr txBox="1">
                  <a:spLocks noRot="1" noChangeAspect="1" noMove="1" noResize="1" noEditPoints="1" noAdjustHandles="1" noChangeArrowheads="1" noChangeShapeType="1" noTextEdit="1"/>
                </p:cNvSpPr>
                <p:nvPr/>
              </p:nvSpPr>
              <p:spPr>
                <a:xfrm>
                  <a:off x="1271968" y="3293804"/>
                  <a:ext cx="217432" cy="276999"/>
                </a:xfrm>
                <a:prstGeom prst="rect">
                  <a:avLst/>
                </a:prstGeom>
                <a:blipFill>
                  <a:blip r:embed="rId5"/>
                  <a:stretch>
                    <a:fillRect l="-22222" r="-19444"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61">
                  <a:extLst>
                    <a:ext uri="{FF2B5EF4-FFF2-40B4-BE49-F238E27FC236}">
                      <a16:creationId xmlns:a16="http://schemas.microsoft.com/office/drawing/2014/main" id="{05CB62DF-6BEC-D210-A5E7-2634CA7D2D55}"/>
                    </a:ext>
                  </a:extLst>
                </p:cNvPr>
                <p:cNvSpPr txBox="1"/>
                <p:nvPr/>
              </p:nvSpPr>
              <p:spPr>
                <a:xfrm>
                  <a:off x="4899512" y="2519060"/>
                  <a:ext cx="1595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𝐼</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26" name="テキスト ボックス 61">
                  <a:extLst>
                    <a:ext uri="{FF2B5EF4-FFF2-40B4-BE49-F238E27FC236}">
                      <a16:creationId xmlns:a16="http://schemas.microsoft.com/office/drawing/2014/main" id="{05CB62DF-6BEC-D210-A5E7-2634CA7D2D55}"/>
                    </a:ext>
                  </a:extLst>
                </p:cNvPr>
                <p:cNvSpPr txBox="1">
                  <a:spLocks noRot="1" noChangeAspect="1" noMove="1" noResize="1" noEditPoints="1" noAdjustHandles="1" noChangeArrowheads="1" noChangeShapeType="1" noTextEdit="1"/>
                </p:cNvSpPr>
                <p:nvPr/>
              </p:nvSpPr>
              <p:spPr>
                <a:xfrm>
                  <a:off x="4899512" y="2519060"/>
                  <a:ext cx="159594" cy="276999"/>
                </a:xfrm>
                <a:prstGeom prst="rect">
                  <a:avLst/>
                </a:prstGeom>
                <a:blipFill>
                  <a:blip r:embed="rId6"/>
                  <a:stretch>
                    <a:fillRect l="-34615" r="-23077" b="-8696"/>
                  </a:stretch>
                </a:blipFill>
              </p:spPr>
              <p:txBody>
                <a:bodyPr/>
                <a:lstStyle/>
                <a:p>
                  <a:r>
                    <a:rPr lang="ja-JP" altLang="en-US">
                      <a:noFill/>
                    </a:rPr>
                    <a:t> </a:t>
                  </a:r>
                </a:p>
              </p:txBody>
            </p:sp>
          </mc:Fallback>
        </mc:AlternateContent>
        <p:cxnSp>
          <p:nvCxnSpPr>
            <p:cNvPr id="27" name="直線矢印コネクタ 62">
              <a:extLst>
                <a:ext uri="{FF2B5EF4-FFF2-40B4-BE49-F238E27FC236}">
                  <a16:creationId xmlns:a16="http://schemas.microsoft.com/office/drawing/2014/main" id="{BBEB043E-2A95-9097-07F6-EE7CE3854F76}"/>
                </a:ext>
              </a:extLst>
            </p:cNvPr>
            <p:cNvCxnSpPr>
              <a:cxnSpLocks/>
            </p:cNvCxnSpPr>
            <p:nvPr/>
          </p:nvCxnSpPr>
          <p:spPr>
            <a:xfrm rot="5400000">
              <a:off x="4712643" y="2847691"/>
              <a:ext cx="2977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63">
                  <a:extLst>
                    <a:ext uri="{FF2B5EF4-FFF2-40B4-BE49-F238E27FC236}">
                      <a16:creationId xmlns:a16="http://schemas.microsoft.com/office/drawing/2014/main" id="{C153A62B-F0A1-C0BD-5137-3DC00B316C0F}"/>
                    </a:ext>
                  </a:extLst>
                </p:cNvPr>
                <p:cNvSpPr txBox="1"/>
                <p:nvPr/>
              </p:nvSpPr>
              <p:spPr>
                <a:xfrm>
                  <a:off x="5142537" y="3384858"/>
                  <a:ext cx="8002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𝑉</m:t>
                        </m:r>
                        <m:r>
                          <a:rPr kumimoji="1" lang="en-US" altLang="ja-JP" b="0" i="1" smtClean="0">
                            <a:solidFill>
                              <a:schemeClr val="tx1"/>
                            </a:solidFill>
                            <a:latin typeface="Cambria Math" panose="02040503050406030204" pitchFamily="18" charset="0"/>
                          </a:rPr>
                          <m:t>(=</m:t>
                        </m:r>
                        <m:r>
                          <a:rPr kumimoji="1" lang="en-US" altLang="ja-JP" b="0" i="1" smtClean="0">
                            <a:solidFill>
                              <a:schemeClr val="tx1"/>
                            </a:solidFill>
                            <a:latin typeface="Cambria Math" panose="02040503050406030204" pitchFamily="18" charset="0"/>
                          </a:rPr>
                          <m:t>𝐸</m:t>
                        </m:r>
                        <m:r>
                          <a:rPr kumimoji="1" lang="en-US" altLang="ja-JP" b="0" i="1" smtClean="0">
                            <a:solidFill>
                              <a:schemeClr val="tx1"/>
                            </a:solidFill>
                            <a:latin typeface="Cambria Math" panose="02040503050406030204" pitchFamily="18" charset="0"/>
                          </a:rPr>
                          <m:t>)</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22" name="テキスト ボックス 63">
                  <a:extLst>
                    <a:ext uri="{FF2B5EF4-FFF2-40B4-BE49-F238E27FC236}">
                      <a16:creationId xmlns:a16="http://schemas.microsoft.com/office/drawing/2014/main" id="{D216D4DD-3207-4D4F-194D-90F8821911C6}"/>
                    </a:ext>
                  </a:extLst>
                </p:cNvPr>
                <p:cNvSpPr txBox="1">
                  <a:spLocks noRot="1" noChangeAspect="1" noMove="1" noResize="1" noEditPoints="1" noAdjustHandles="1" noChangeArrowheads="1" noChangeShapeType="1" noTextEdit="1"/>
                </p:cNvSpPr>
                <p:nvPr/>
              </p:nvSpPr>
              <p:spPr>
                <a:xfrm>
                  <a:off x="5142537" y="3384858"/>
                  <a:ext cx="800219" cy="276999"/>
                </a:xfrm>
                <a:prstGeom prst="rect">
                  <a:avLst/>
                </a:prstGeom>
                <a:blipFill>
                  <a:blip r:embed="rId7"/>
                  <a:stretch>
                    <a:fillRect l="-6107" t="-2222" r="-9924" b="-35556"/>
                  </a:stretch>
                </a:blipFill>
              </p:spPr>
              <p:txBody>
                <a:bodyPr/>
                <a:lstStyle/>
                <a:p>
                  <a:r>
                    <a:rPr lang="en-US">
                      <a:noFill/>
                    </a:rPr>
                    <a:t> </a:t>
                  </a:r>
                </a:p>
              </p:txBody>
            </p:sp>
          </mc:Fallback>
        </mc:AlternateContent>
        <p:cxnSp>
          <p:nvCxnSpPr>
            <p:cNvPr id="29" name="直線コネクタ 64">
              <a:extLst>
                <a:ext uri="{FF2B5EF4-FFF2-40B4-BE49-F238E27FC236}">
                  <a16:creationId xmlns:a16="http://schemas.microsoft.com/office/drawing/2014/main" id="{B58FB3F0-A7CA-A500-D4DB-9AA5EE3E1CCB}"/>
                </a:ext>
              </a:extLst>
            </p:cNvPr>
            <p:cNvCxnSpPr/>
            <p:nvPr/>
          </p:nvCxnSpPr>
          <p:spPr>
            <a:xfrm flipH="1">
              <a:off x="4606620" y="2706248"/>
              <a:ext cx="2548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円弧 65">
              <a:extLst>
                <a:ext uri="{FF2B5EF4-FFF2-40B4-BE49-F238E27FC236}">
                  <a16:creationId xmlns:a16="http://schemas.microsoft.com/office/drawing/2014/main" id="{8EDC01B3-402F-314E-2B1B-54FCB73A7AC4}"/>
                </a:ext>
              </a:extLst>
            </p:cNvPr>
            <p:cNvSpPr/>
            <p:nvPr/>
          </p:nvSpPr>
          <p:spPr>
            <a:xfrm flipH="1">
              <a:off x="1246808" y="3048352"/>
              <a:ext cx="347314" cy="1067021"/>
            </a:xfrm>
            <a:prstGeom prst="arc">
              <a:avLst>
                <a:gd name="adj1" fmla="val 16477136"/>
                <a:gd name="adj2" fmla="val 5035119"/>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1" name="テキスト ボックス 66">
                  <a:extLst>
                    <a:ext uri="{FF2B5EF4-FFF2-40B4-BE49-F238E27FC236}">
                      <a16:creationId xmlns:a16="http://schemas.microsoft.com/office/drawing/2014/main" id="{26E9C974-CF95-E3BD-3765-6978279B105D}"/>
                    </a:ext>
                  </a:extLst>
                </p:cNvPr>
                <p:cNvSpPr txBox="1"/>
                <p:nvPr/>
              </p:nvSpPr>
              <p:spPr>
                <a:xfrm>
                  <a:off x="1337971" y="2519060"/>
                  <a:ext cx="1595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𝐼</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31" name="テキスト ボックス 66">
                  <a:extLst>
                    <a:ext uri="{FF2B5EF4-FFF2-40B4-BE49-F238E27FC236}">
                      <a16:creationId xmlns:a16="http://schemas.microsoft.com/office/drawing/2014/main" id="{26E9C974-CF95-E3BD-3765-6978279B105D}"/>
                    </a:ext>
                  </a:extLst>
                </p:cNvPr>
                <p:cNvSpPr txBox="1">
                  <a:spLocks noRot="1" noChangeAspect="1" noMove="1" noResize="1" noEditPoints="1" noAdjustHandles="1" noChangeArrowheads="1" noChangeShapeType="1" noTextEdit="1"/>
                </p:cNvSpPr>
                <p:nvPr/>
              </p:nvSpPr>
              <p:spPr>
                <a:xfrm>
                  <a:off x="1337971" y="2519060"/>
                  <a:ext cx="159594" cy="276999"/>
                </a:xfrm>
                <a:prstGeom prst="rect">
                  <a:avLst/>
                </a:prstGeom>
                <a:blipFill>
                  <a:blip r:embed="rId8"/>
                  <a:stretch>
                    <a:fillRect l="-30769" r="-26923" b="-8696"/>
                  </a:stretch>
                </a:blipFill>
              </p:spPr>
              <p:txBody>
                <a:bodyPr/>
                <a:lstStyle/>
                <a:p>
                  <a:r>
                    <a:rPr lang="ja-JP" altLang="en-US">
                      <a:noFill/>
                    </a:rPr>
                    <a:t> </a:t>
                  </a:r>
                </a:p>
              </p:txBody>
            </p:sp>
          </mc:Fallback>
        </mc:AlternateContent>
        <p:cxnSp>
          <p:nvCxnSpPr>
            <p:cNvPr id="32" name="直線矢印コネクタ 67">
              <a:extLst>
                <a:ext uri="{FF2B5EF4-FFF2-40B4-BE49-F238E27FC236}">
                  <a16:creationId xmlns:a16="http://schemas.microsoft.com/office/drawing/2014/main" id="{F6EC5CB1-611B-E5A5-AB63-42E03B515BB6}"/>
                </a:ext>
              </a:extLst>
            </p:cNvPr>
            <p:cNvCxnSpPr>
              <a:cxnSpLocks/>
            </p:cNvCxnSpPr>
            <p:nvPr/>
          </p:nvCxnSpPr>
          <p:spPr>
            <a:xfrm flipV="1">
              <a:off x="1503486" y="2711843"/>
              <a:ext cx="2977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コネクタ 68">
              <a:extLst>
                <a:ext uri="{FF2B5EF4-FFF2-40B4-BE49-F238E27FC236}">
                  <a16:creationId xmlns:a16="http://schemas.microsoft.com/office/drawing/2014/main" id="{3A16A825-192E-42D1-7381-FB4D6873F475}"/>
                </a:ext>
              </a:extLst>
            </p:cNvPr>
            <p:cNvCxnSpPr>
              <a:cxnSpLocks/>
            </p:cNvCxnSpPr>
            <p:nvPr/>
          </p:nvCxnSpPr>
          <p:spPr>
            <a:xfrm rot="5400000" flipH="1">
              <a:off x="1372892" y="2833286"/>
              <a:ext cx="2548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テキスト ボックス 76">
              <a:extLst>
                <a:ext uri="{FF2B5EF4-FFF2-40B4-BE49-F238E27FC236}">
                  <a16:creationId xmlns:a16="http://schemas.microsoft.com/office/drawing/2014/main" id="{B3146E9F-6914-4E1F-D5FD-0FF988A78B22}"/>
                </a:ext>
              </a:extLst>
            </p:cNvPr>
            <p:cNvSpPr txBox="1"/>
            <p:nvPr/>
          </p:nvSpPr>
          <p:spPr>
            <a:xfrm>
              <a:off x="3772905" y="3343212"/>
              <a:ext cx="729687" cy="461665"/>
            </a:xfrm>
            <a:prstGeom prst="rect">
              <a:avLst/>
            </a:prstGeom>
            <a:noFill/>
          </p:spPr>
          <p:txBody>
            <a:bodyPr wrap="none" rtlCol="0">
              <a:spAutoFit/>
            </a:bodyPr>
            <a:lstStyle/>
            <a:p>
              <a:r>
                <a:rPr kumimoji="1" lang="en-US" altLang="ja-JP" sz="1200" dirty="0">
                  <a:latin typeface="Arial" panose="020B0604020202020204" pitchFamily="34" charset="0"/>
                  <a:ea typeface="Yu Gothic" panose="020B0400000000000000" pitchFamily="34" charset="-128"/>
                  <a:cs typeface="Arial" panose="020B0604020202020204" pitchFamily="34" charset="0"/>
                </a:rPr>
                <a:t>Part of </a:t>
              </a:r>
            </a:p>
            <a:p>
              <a:r>
                <a:rPr kumimoji="1" lang="en-US" altLang="ja-JP" sz="1200" dirty="0">
                  <a:latin typeface="Arial" panose="020B0604020202020204" pitchFamily="34" charset="0"/>
                  <a:ea typeface="Yu Gothic" panose="020B0400000000000000" pitchFamily="34" charset="-128"/>
                  <a:cs typeface="Arial" panose="020B0604020202020204" pitchFamily="34" charset="0"/>
                </a:rPr>
                <a:t>Material</a:t>
              </a:r>
              <a:endParaRPr kumimoji="1" lang="ja-JP" altLang="en-US" sz="1200" dirty="0">
                <a:latin typeface="Arial" panose="020B0604020202020204" pitchFamily="34" charset="0"/>
                <a:ea typeface="Yu Gothic" panose="020B0400000000000000" pitchFamily="34" charset="-128"/>
                <a:cs typeface="Arial" panose="020B0604020202020204" pitchFamily="34" charset="0"/>
              </a:endParaRPr>
            </a:p>
          </p:txBody>
        </p:sp>
        <p:sp>
          <p:nvSpPr>
            <p:cNvPr id="35" name="テキスト ボックス 80">
              <a:extLst>
                <a:ext uri="{FF2B5EF4-FFF2-40B4-BE49-F238E27FC236}">
                  <a16:creationId xmlns:a16="http://schemas.microsoft.com/office/drawing/2014/main" id="{8FAD14DE-47F9-A1D4-FB07-757589E38942}"/>
                </a:ext>
              </a:extLst>
            </p:cNvPr>
            <p:cNvSpPr txBox="1"/>
            <p:nvPr/>
          </p:nvSpPr>
          <p:spPr>
            <a:xfrm>
              <a:off x="2454916" y="4517679"/>
              <a:ext cx="1284326" cy="276999"/>
            </a:xfrm>
            <a:prstGeom prst="rect">
              <a:avLst/>
            </a:prstGeom>
            <a:noFill/>
          </p:spPr>
          <p:txBody>
            <a:bodyPr wrap="none" rtlCol="0">
              <a:spAutoFit/>
            </a:bodyPr>
            <a:lstStyle/>
            <a:p>
              <a:pPr algn="ctr"/>
              <a:r>
                <a:rPr kumimoji="1" lang="en-US" altLang="ja-JP" sz="1200" dirty="0">
                  <a:latin typeface="Arial" panose="020B0604020202020204" pitchFamily="34" charset="0"/>
                  <a:ea typeface="Yu Gothic" panose="020B0400000000000000" pitchFamily="34" charset="-128"/>
                  <a:cs typeface="Arial" panose="020B0604020202020204" pitchFamily="34" charset="0"/>
                </a:rPr>
                <a:t>Electrical Circuit</a:t>
              </a:r>
              <a:endParaRPr kumimoji="1" lang="ja-JP" altLang="en-US" sz="1200" dirty="0">
                <a:latin typeface="Arial" panose="020B0604020202020204" pitchFamily="34" charset="0"/>
                <a:ea typeface="Yu Gothic" panose="020B0400000000000000" pitchFamily="34" charset="-128"/>
                <a:cs typeface="Arial" panose="020B0604020202020204" pitchFamily="34" charset="0"/>
              </a:endParaRPr>
            </a:p>
          </p:txBody>
        </p:sp>
      </p:grpSp>
      <p:sp>
        <p:nvSpPr>
          <p:cNvPr id="36" name="TextBox 36">
            <a:extLst>
              <a:ext uri="{FF2B5EF4-FFF2-40B4-BE49-F238E27FC236}">
                <a16:creationId xmlns:a16="http://schemas.microsoft.com/office/drawing/2014/main" id="{25696137-C36E-7934-163E-456BA372FCC3}"/>
              </a:ext>
            </a:extLst>
          </p:cNvPr>
          <p:cNvSpPr txBox="1"/>
          <p:nvPr/>
        </p:nvSpPr>
        <p:spPr>
          <a:xfrm>
            <a:off x="7058047" y="1928853"/>
            <a:ext cx="4745555" cy="1200329"/>
          </a:xfrm>
          <a:prstGeom prst="rect">
            <a:avLst/>
          </a:prstGeom>
          <a:noFill/>
        </p:spPr>
        <p:txBody>
          <a:bodyPr wrap="square" rtlCol="0">
            <a:spAutoFit/>
          </a:bodyPr>
          <a:lstStyle/>
          <a:p>
            <a:r>
              <a:rPr lang="en-US" altLang="ja-JP" b="1" dirty="0">
                <a:solidFill>
                  <a:schemeClr val="accent1">
                    <a:lumMod val="60000"/>
                    <a:lumOff val="40000"/>
                  </a:schemeClr>
                </a:solidFill>
                <a:latin typeface="Arial" panose="020B0604020202020204" pitchFamily="34" charset="0"/>
                <a:cs typeface="Arial" panose="020B0604020202020204" pitchFamily="34" charset="0"/>
              </a:rPr>
              <a:t>Conductance</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ja-JP" altLang="en-US" dirty="0">
                <a:solidFill>
                  <a:schemeClr val="accent1">
                    <a:lumMod val="60000"/>
                    <a:lumOff val="40000"/>
                  </a:schemeClr>
                </a:solidFill>
                <a:latin typeface="Arial" panose="020B0604020202020204" pitchFamily="34" charset="0"/>
                <a:cs typeface="Arial" panose="020B0604020202020204" pitchFamily="34" charset="0"/>
              </a:rPr>
              <a:t>𝐺</a:t>
            </a:r>
            <a:r>
              <a:rPr lang="en-US" altLang="ja-JP" dirty="0">
                <a:solidFill>
                  <a:schemeClr val="accent1">
                    <a:lumMod val="60000"/>
                    <a:lumOff val="40000"/>
                  </a:schemeClr>
                </a:solidFill>
                <a:latin typeface="Arial" panose="020B0604020202020204" pitchFamily="34" charset="0"/>
                <a:cs typeface="Arial" panose="020B0604020202020204" pitchFamily="34" charset="0"/>
              </a:rPr>
              <a:t>) [S] </a:t>
            </a:r>
            <a:r>
              <a:rPr lang="en-US" altLang="ja-JP" dirty="0">
                <a:latin typeface="Arial" panose="020B0604020202020204" pitchFamily="34" charset="0"/>
                <a:cs typeface="Arial" panose="020B0604020202020204" pitchFamily="34" charset="0"/>
              </a:rPr>
              <a:t>is a value that shows </a:t>
            </a:r>
            <a:r>
              <a:rPr lang="en-US" altLang="ja-JP" b="1" dirty="0">
                <a:latin typeface="Arial" panose="020B0604020202020204" pitchFamily="34" charset="0"/>
                <a:cs typeface="Arial" panose="020B0604020202020204" pitchFamily="34" charset="0"/>
              </a:rPr>
              <a:t>how easily current flows</a:t>
            </a:r>
            <a:r>
              <a:rPr lang="en-US" altLang="ja-JP" dirty="0">
                <a:latin typeface="Arial" panose="020B0604020202020204" pitchFamily="34" charset="0"/>
                <a:cs typeface="Arial" panose="020B0604020202020204" pitchFamily="34" charset="0"/>
              </a:rPr>
              <a:t> when voltage is applied. It describes the relationship between current and voltage.</a:t>
            </a:r>
            <a:endParaRPr kumimoji="1" lang="en-US" dirty="0">
              <a:latin typeface="Arial" panose="020B0604020202020204" pitchFamily="34" charset="0"/>
              <a:ea typeface="Yu Gothic" panose="020B0400000000000000" pitchFamily="34" charset="-128"/>
              <a:cs typeface="Arial" panose="020B0604020202020204" pitchFamily="34" charset="0"/>
            </a:endParaRPr>
          </a:p>
        </p:txBody>
      </p:sp>
      <p:sp>
        <p:nvSpPr>
          <p:cNvPr id="37" name="TextBox 37">
            <a:extLst>
              <a:ext uri="{FF2B5EF4-FFF2-40B4-BE49-F238E27FC236}">
                <a16:creationId xmlns:a16="http://schemas.microsoft.com/office/drawing/2014/main" id="{23A34FDC-0701-2F62-1FA0-0FBE38635841}"/>
              </a:ext>
            </a:extLst>
          </p:cNvPr>
          <p:cNvSpPr txBox="1"/>
          <p:nvPr/>
        </p:nvSpPr>
        <p:spPr>
          <a:xfrm>
            <a:off x="7343608" y="3562374"/>
            <a:ext cx="4603749" cy="923330"/>
          </a:xfrm>
          <a:prstGeom prst="rect">
            <a:avLst/>
          </a:prstGeom>
          <a:noFill/>
        </p:spPr>
        <p:txBody>
          <a:bodyPr wrap="square" rtlCol="0">
            <a:spAutoFit/>
          </a:bodyPr>
          <a:lstStyle/>
          <a:p>
            <a:r>
              <a:rPr lang="en-US" altLang="ja-JP" b="1" dirty="0">
                <a:solidFill>
                  <a:schemeClr val="accent1">
                    <a:lumMod val="60000"/>
                    <a:lumOff val="40000"/>
                  </a:schemeClr>
                </a:solidFill>
                <a:latin typeface="Arial" panose="020B0604020202020204" pitchFamily="34" charset="0"/>
                <a:cs typeface="Arial" panose="020B0604020202020204" pitchFamily="34" charset="0"/>
              </a:rPr>
              <a:t>Resistance</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ja-JP" altLang="en-US" dirty="0">
                <a:solidFill>
                  <a:schemeClr val="accent1">
                    <a:lumMod val="60000"/>
                    <a:lumOff val="40000"/>
                  </a:schemeClr>
                </a:solidFill>
                <a:latin typeface="Arial" panose="020B0604020202020204" pitchFamily="34" charset="0"/>
                <a:cs typeface="Arial" panose="020B0604020202020204" pitchFamily="34" charset="0"/>
              </a:rPr>
              <a:t>𝑅</a:t>
            </a:r>
            <a:r>
              <a:rPr lang="en-US" altLang="ja-JP" dirty="0">
                <a:solidFill>
                  <a:schemeClr val="accent1">
                    <a:lumMod val="60000"/>
                    <a:lumOff val="40000"/>
                  </a:schemeClr>
                </a:solidFill>
                <a:latin typeface="Arial" panose="020B0604020202020204" pitchFamily="34" charset="0"/>
                <a:cs typeface="Arial" panose="020B0604020202020204" pitchFamily="34" charset="0"/>
              </a:rPr>
              <a:t>) [Ω] </a:t>
            </a:r>
            <a:r>
              <a:rPr lang="en-US" altLang="ja-JP" dirty="0">
                <a:latin typeface="Arial" panose="020B0604020202020204" pitchFamily="34" charset="0"/>
                <a:cs typeface="Arial" panose="020B0604020202020204" pitchFamily="34" charset="0"/>
              </a:rPr>
              <a:t>is a value that </a:t>
            </a:r>
            <a:r>
              <a:rPr lang="en-US" altLang="ja-JP" b="1" dirty="0">
                <a:latin typeface="Arial" panose="020B0604020202020204" pitchFamily="34" charset="0"/>
                <a:cs typeface="Arial" panose="020B0604020202020204" pitchFamily="34" charset="0"/>
              </a:rPr>
              <a:t>opposes the flow of electric current</a:t>
            </a:r>
            <a:r>
              <a:rPr lang="en-US" altLang="ja-JP" dirty="0">
                <a:latin typeface="Arial" panose="020B0604020202020204" pitchFamily="34" charset="0"/>
                <a:cs typeface="Arial" panose="020B0604020202020204" pitchFamily="34" charset="0"/>
              </a:rPr>
              <a:t>.</a:t>
            </a:r>
          </a:p>
          <a:p>
            <a:r>
              <a:rPr lang="en-US" altLang="ja-JP" dirty="0">
                <a:latin typeface="Arial" panose="020B0604020202020204" pitchFamily="34" charset="0"/>
                <a:cs typeface="Arial" panose="020B0604020202020204" pitchFamily="34" charset="0"/>
              </a:rPr>
              <a:t> It is the </a:t>
            </a:r>
            <a:r>
              <a:rPr lang="en-US" altLang="ja-JP" b="1" dirty="0">
                <a:latin typeface="Arial" panose="020B0604020202020204" pitchFamily="34" charset="0"/>
                <a:cs typeface="Arial" panose="020B0604020202020204" pitchFamily="34" charset="0"/>
              </a:rPr>
              <a:t>inverse</a:t>
            </a:r>
            <a:r>
              <a:rPr lang="en-US" altLang="ja-JP" dirty="0">
                <a:latin typeface="Arial" panose="020B0604020202020204" pitchFamily="34" charset="0"/>
                <a:cs typeface="Arial" panose="020B0604020202020204" pitchFamily="34" charset="0"/>
              </a:rPr>
              <a:t> of conductance.</a:t>
            </a:r>
            <a:endParaRPr kumimoji="1" lang="en-US" dirty="0">
              <a:latin typeface="Arial" panose="020B0604020202020204" pitchFamily="34" charset="0"/>
              <a:ea typeface="Yu Gothic" panose="020B0400000000000000" pitchFamily="34" charset="-128"/>
              <a:cs typeface="Arial" panose="020B0604020202020204" pitchFamily="34" charset="0"/>
            </a:endParaRPr>
          </a:p>
        </p:txBody>
      </p:sp>
      <p:cxnSp>
        <p:nvCxnSpPr>
          <p:cNvPr id="38" name="Connector: Elbow 44">
            <a:extLst>
              <a:ext uri="{FF2B5EF4-FFF2-40B4-BE49-F238E27FC236}">
                <a16:creationId xmlns:a16="http://schemas.microsoft.com/office/drawing/2014/main" id="{6831DD2B-80B6-52FD-8637-4BBF4319B0A4}"/>
              </a:ext>
            </a:extLst>
          </p:cNvPr>
          <p:cNvCxnSpPr>
            <a:cxnSpLocks/>
            <a:endCxn id="6" idx="0"/>
          </p:cNvCxnSpPr>
          <p:nvPr/>
        </p:nvCxnSpPr>
        <p:spPr>
          <a:xfrm rot="10800000" flipV="1">
            <a:off x="6524306" y="2586990"/>
            <a:ext cx="565667" cy="408964"/>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50">
            <a:extLst>
              <a:ext uri="{FF2B5EF4-FFF2-40B4-BE49-F238E27FC236}">
                <a16:creationId xmlns:a16="http://schemas.microsoft.com/office/drawing/2014/main" id="{0F268436-8BB0-343D-B7A9-147B25DE04FD}"/>
              </a:ext>
            </a:extLst>
          </p:cNvPr>
          <p:cNvCxnSpPr>
            <a:cxnSpLocks/>
            <a:endCxn id="5" idx="0"/>
          </p:cNvCxnSpPr>
          <p:nvPr/>
        </p:nvCxnSpPr>
        <p:spPr>
          <a:xfrm rot="5400000">
            <a:off x="8826272" y="4146417"/>
            <a:ext cx="461871" cy="140389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51">
            <a:extLst>
              <a:ext uri="{FF2B5EF4-FFF2-40B4-BE49-F238E27FC236}">
                <a16:creationId xmlns:a16="http://schemas.microsoft.com/office/drawing/2014/main" id="{F5E483B5-599B-447B-1680-0D220BDFF026}"/>
              </a:ext>
            </a:extLst>
          </p:cNvPr>
          <p:cNvSpPr/>
          <p:nvPr/>
        </p:nvSpPr>
        <p:spPr>
          <a:xfrm>
            <a:off x="5884382" y="3507296"/>
            <a:ext cx="1092269" cy="978408"/>
          </a:xfrm>
          <a:prstGeom prst="downArrow">
            <a:avLst>
              <a:gd name="adj1" fmla="val 66256"/>
              <a:gd name="adj2" fmla="val 50000"/>
            </a:avLst>
          </a:prstGeom>
          <a:solidFill>
            <a:schemeClr val="bg1">
              <a:lumMod val="9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1" name="テキスト ボックス 71">
                <a:extLst>
                  <a:ext uri="{FF2B5EF4-FFF2-40B4-BE49-F238E27FC236}">
                    <a16:creationId xmlns:a16="http://schemas.microsoft.com/office/drawing/2014/main" id="{F1AA7514-8C28-915D-680B-729D2681CFDD}"/>
                  </a:ext>
                </a:extLst>
              </p:cNvPr>
              <p:cNvSpPr txBox="1"/>
              <p:nvPr/>
            </p:nvSpPr>
            <p:spPr>
              <a:xfrm>
                <a:off x="6028137" y="3640040"/>
                <a:ext cx="780473" cy="5761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𝐺</m:t>
                      </m:r>
                      <m:r>
                        <a:rPr kumimoji="1" lang="en-US" altLang="ja-JP" sz="2000" b="0" i="1" smtClean="0">
                          <a:latin typeface="Cambria Math" panose="02040503050406030204" pitchFamily="18" charset="0"/>
                        </a:rPr>
                        <m:t>=</m:t>
                      </m:r>
                      <m:f>
                        <m:fPr>
                          <m:ctrlPr>
                            <a:rPr kumimoji="1" lang="en-US" altLang="ja-JP" sz="2000" b="0" i="1" smtClean="0">
                              <a:latin typeface="Cambria Math" panose="02040503050406030204" pitchFamily="18" charset="0"/>
                            </a:rPr>
                          </m:ctrlPr>
                        </m:fPr>
                        <m:num>
                          <m:r>
                            <a:rPr kumimoji="1" lang="en-US" altLang="ja-JP" sz="2000" b="0" i="1" smtClean="0">
                              <a:latin typeface="Cambria Math" panose="02040503050406030204" pitchFamily="18" charset="0"/>
                            </a:rPr>
                            <m:t>1</m:t>
                          </m:r>
                        </m:num>
                        <m:den>
                          <m:r>
                            <a:rPr kumimoji="1" lang="en-US" altLang="ja-JP" sz="2000" b="0" i="1" smtClean="0">
                              <a:latin typeface="Cambria Math" panose="02040503050406030204" pitchFamily="18" charset="0"/>
                            </a:rPr>
                            <m:t>𝑅</m:t>
                          </m:r>
                        </m:den>
                      </m:f>
                    </m:oMath>
                  </m:oMathPara>
                </a14:m>
                <a:endParaRPr kumimoji="1" lang="ja-JP" altLang="en-US" sz="2000" dirty="0">
                  <a:latin typeface="Arial" panose="020B0604020202020204" pitchFamily="34" charset="0"/>
                  <a:cs typeface="Arial" panose="020B0604020202020204" pitchFamily="34" charset="0"/>
                </a:endParaRPr>
              </a:p>
            </p:txBody>
          </p:sp>
        </mc:Choice>
        <mc:Fallback xmlns="">
          <p:sp>
            <p:nvSpPr>
              <p:cNvPr id="41" name="テキスト ボックス 71">
                <a:extLst>
                  <a:ext uri="{FF2B5EF4-FFF2-40B4-BE49-F238E27FC236}">
                    <a16:creationId xmlns:a16="http://schemas.microsoft.com/office/drawing/2014/main" id="{F1AA7514-8C28-915D-680B-729D2681CFDD}"/>
                  </a:ext>
                </a:extLst>
              </p:cNvPr>
              <p:cNvSpPr txBox="1">
                <a:spLocks noRot="1" noChangeAspect="1" noMove="1" noResize="1" noEditPoints="1" noAdjustHandles="1" noChangeArrowheads="1" noChangeShapeType="1" noTextEdit="1"/>
              </p:cNvSpPr>
              <p:nvPr/>
            </p:nvSpPr>
            <p:spPr>
              <a:xfrm>
                <a:off x="6028137" y="3640040"/>
                <a:ext cx="780473" cy="576183"/>
              </a:xfrm>
              <a:prstGeom prst="rect">
                <a:avLst/>
              </a:prstGeom>
              <a:blipFill>
                <a:blip r:embed="rId9"/>
                <a:stretch>
                  <a:fillRect/>
                </a:stretch>
              </a:blipFill>
            </p:spPr>
            <p:txBody>
              <a:bodyPr/>
              <a:lstStyle/>
              <a:p>
                <a:r>
                  <a:rPr lang="ja-JP" altLang="en-US">
                    <a:noFill/>
                  </a:rPr>
                  <a:t> </a:t>
                </a:r>
              </a:p>
            </p:txBody>
          </p:sp>
        </mc:Fallback>
      </mc:AlternateContent>
      <p:sp>
        <p:nvSpPr>
          <p:cNvPr id="42" name="スライド番号プレースホルダー 41">
            <a:extLst>
              <a:ext uri="{FF2B5EF4-FFF2-40B4-BE49-F238E27FC236}">
                <a16:creationId xmlns:a16="http://schemas.microsoft.com/office/drawing/2014/main" id="{86EE5926-1698-6E75-D2C0-1A055A55C3EE}"/>
              </a:ext>
            </a:extLst>
          </p:cNvPr>
          <p:cNvSpPr>
            <a:spLocks noGrp="1"/>
          </p:cNvSpPr>
          <p:nvPr>
            <p:ph type="sldNum" sz="quarter" idx="10"/>
          </p:nvPr>
        </p:nvSpPr>
        <p:spPr/>
        <p:txBody>
          <a:bodyPr/>
          <a:lstStyle/>
          <a:p>
            <a:fld id="{655ECA72-7C51-4053-A00F-47BEF0418ED9}" type="slidenum">
              <a:rPr lang="ja-JP" altLang="en-US" sz="2800" smtClean="0"/>
              <a:pPr/>
              <a:t>12</a:t>
            </a:fld>
            <a:endParaRPr lang="ja-JP" altLang="en-US" sz="2000" dirty="0"/>
          </a:p>
        </p:txBody>
      </p:sp>
    </p:spTree>
    <p:extLst>
      <p:ext uri="{BB962C8B-B14F-4D97-AF65-F5344CB8AC3E}">
        <p14:creationId xmlns:p14="http://schemas.microsoft.com/office/powerpoint/2010/main" val="7001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9BA53965-A41F-553D-1AC3-B0E90A9EE856}"/>
              </a:ext>
            </a:extLst>
          </p:cNvPr>
          <p:cNvSpPr>
            <a:spLocks noGrp="1"/>
          </p:cNvSpPr>
          <p:nvPr>
            <p:ph type="dt" sz="half" idx="11"/>
          </p:nvPr>
        </p:nvSpPr>
        <p:spPr/>
        <p:txBody>
          <a:bodyPr/>
          <a:lstStyle/>
          <a:p>
            <a:fld id="{EE60BBDC-DF86-4B1A-A772-05F388797C9D}" type="datetime1">
              <a:rPr lang="ja-JP" altLang="en-US" smtClean="0"/>
              <a:t>2025/4/28</a:t>
            </a:fld>
            <a:endParaRPr lang="ja-JP" altLang="en-US"/>
          </a:p>
        </p:txBody>
      </p:sp>
      <p:sp>
        <p:nvSpPr>
          <p:cNvPr id="4" name="タイトル 3">
            <a:extLst>
              <a:ext uri="{FF2B5EF4-FFF2-40B4-BE49-F238E27FC236}">
                <a16:creationId xmlns:a16="http://schemas.microsoft.com/office/drawing/2014/main" id="{FC185BBF-686E-7361-2352-7763CD3C2C7B}"/>
              </a:ext>
            </a:extLst>
          </p:cNvPr>
          <p:cNvSpPr>
            <a:spLocks noGrp="1"/>
          </p:cNvSpPr>
          <p:nvPr>
            <p:ph type="title"/>
          </p:nvPr>
        </p:nvSpPr>
        <p:spPr/>
        <p:txBody>
          <a:bodyPr/>
          <a:lstStyle/>
          <a:p>
            <a:r>
              <a:rPr kumimoji="1" lang="en-US" altLang="ja-JP" dirty="0"/>
              <a:t>Exercise</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772B5D6-83DF-5227-6BD5-78D8BB16BD0E}"/>
                  </a:ext>
                </a:extLst>
              </p:cNvPr>
              <p:cNvSpPr txBox="1"/>
              <p:nvPr/>
            </p:nvSpPr>
            <p:spPr>
              <a:xfrm>
                <a:off x="347056" y="1300910"/>
                <a:ext cx="10949940" cy="1754326"/>
              </a:xfrm>
              <a:prstGeom prst="rect">
                <a:avLst/>
              </a:prstGeom>
              <a:noFill/>
            </p:spPr>
            <p:txBody>
              <a:bodyPr wrap="square">
                <a:spAutoFit/>
              </a:bodyPr>
              <a:lstStyle/>
              <a:p>
                <a:pPr marL="0" indent="0">
                  <a:spcBef>
                    <a:spcPts val="0"/>
                  </a:spcBef>
                  <a:buNone/>
                </a:pPr>
                <a:r>
                  <a:rPr kumimoji="1" lang="en-US" altLang="ja-JP" b="1" dirty="0">
                    <a:latin typeface="Arial" panose="020B0604020202020204" pitchFamily="34" charset="0"/>
                    <a:ea typeface="Noto Sans" panose="020B0502040504020204" pitchFamily="34" charset="0"/>
                    <a:cs typeface="Arial" panose="020B0604020202020204" pitchFamily="34" charset="0"/>
                  </a:rPr>
                  <a:t>Q1. </a:t>
                </a:r>
                <a:r>
                  <a:rPr kumimoji="1" lang="en-US" altLang="ja-JP" dirty="0">
                    <a:latin typeface="Arial" panose="020B0604020202020204" pitchFamily="34" charset="0"/>
                    <a:ea typeface="Noto Sans" panose="020B0502040504020204" pitchFamily="34" charset="0"/>
                    <a:cs typeface="Arial" panose="020B0604020202020204" pitchFamily="34" charset="0"/>
                  </a:rPr>
                  <a:t>We measured the relationship between voltage and current. The results are shown on the graph.       </a:t>
                </a:r>
              </a:p>
              <a:p>
                <a:pPr marL="0" indent="0">
                  <a:spcBef>
                    <a:spcPts val="0"/>
                  </a:spcBef>
                  <a:buNone/>
                </a:pPr>
                <a:r>
                  <a:rPr lang="en-US" altLang="ja-JP" dirty="0">
                    <a:latin typeface="Arial" panose="020B0604020202020204" pitchFamily="34" charset="0"/>
                    <a:ea typeface="Noto Sans" panose="020B0502040504020204" pitchFamily="34" charset="0"/>
                    <a:cs typeface="Arial" panose="020B0604020202020204" pitchFamily="34" charset="0"/>
                  </a:rPr>
                  <a:t>         </a:t>
                </a:r>
                <a:r>
                  <a:rPr kumimoji="1" lang="en-US" altLang="ja-JP" dirty="0">
                    <a:latin typeface="Arial" panose="020B0604020202020204" pitchFamily="34" charset="0"/>
                    <a:ea typeface="Noto Sans" panose="020B0502040504020204" pitchFamily="34" charset="0"/>
                    <a:cs typeface="Arial" panose="020B0604020202020204" pitchFamily="34" charset="0"/>
                  </a:rPr>
                  <a:t>Answer the questions below.</a:t>
                </a:r>
              </a:p>
              <a:p>
                <a:pPr marL="0" indent="0">
                  <a:spcBef>
                    <a:spcPts val="0"/>
                  </a:spcBef>
                  <a:buNone/>
                </a:pPr>
                <a:endParaRPr kumimoji="1" lang="en-US" altLang="ja-JP" dirty="0">
                  <a:latin typeface="Arial" panose="020B0604020202020204" pitchFamily="34" charset="0"/>
                  <a:ea typeface="Noto Sans" panose="020B0502040504020204" pitchFamily="34" charset="0"/>
                  <a:cs typeface="Arial" panose="020B0604020202020204" pitchFamily="34" charset="0"/>
                </a:endParaRPr>
              </a:p>
              <a:p>
                <a:pPr marL="0" indent="0">
                  <a:spcBef>
                    <a:spcPts val="0"/>
                  </a:spcBef>
                  <a:buNone/>
                </a:pPr>
                <a:r>
                  <a:rPr kumimoji="1" lang="en-US" altLang="ja-JP" dirty="0">
                    <a:latin typeface="Arial" panose="020B0604020202020204" pitchFamily="34" charset="0"/>
                    <a:ea typeface="Noto Sans" panose="020B0502040504020204" pitchFamily="34" charset="0"/>
                    <a:cs typeface="Arial" panose="020B0604020202020204" pitchFamily="34" charset="0"/>
                  </a:rPr>
                  <a:t>(1) Calculate the conductance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𝐺</m:t>
                        </m:r>
                      </m:e>
                      <m:sub>
                        <m:r>
                          <a:rPr kumimoji="1" lang="en-US" altLang="ja-JP" b="0" i="1" smtClean="0">
                            <a:latin typeface="Cambria Math" panose="02040503050406030204" pitchFamily="18" charset="0"/>
                          </a:rPr>
                          <m:t>𝐴</m:t>
                        </m:r>
                      </m:sub>
                    </m:sSub>
                  </m:oMath>
                </a14:m>
                <a:r>
                  <a:rPr kumimoji="1" lang="en-US" altLang="ja-JP" dirty="0">
                    <a:latin typeface="Arial" panose="020B0604020202020204" pitchFamily="34" charset="0"/>
                    <a:ea typeface="Noto Sans" panose="020B0502040504020204" pitchFamily="34" charset="0"/>
                    <a:cs typeface="Arial" panose="020B0604020202020204" pitchFamily="34" charset="0"/>
                  </a:rPr>
                  <a:t> and </a:t>
                </a:r>
                <a14:m>
                  <m:oMath xmlns:m="http://schemas.openxmlformats.org/officeDocument/2006/math">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𝐺</m:t>
                        </m:r>
                      </m:e>
                      <m:sub>
                        <m:r>
                          <a:rPr kumimoji="1" lang="en-US" altLang="ja-JP" b="0" i="1" smtClean="0">
                            <a:latin typeface="Cambria Math" panose="02040503050406030204" pitchFamily="18" charset="0"/>
                          </a:rPr>
                          <m:t>𝐵</m:t>
                        </m:r>
                      </m:sub>
                    </m:sSub>
                  </m:oMath>
                </a14:m>
                <a:r>
                  <a:rPr kumimoji="1" lang="en-US" altLang="ja-JP" dirty="0">
                    <a:latin typeface="Arial" panose="020B0604020202020204" pitchFamily="34" charset="0"/>
                    <a:ea typeface="Noto Sans" panose="020B0502040504020204" pitchFamily="34" charset="0"/>
                    <a:cs typeface="Arial" panose="020B0604020202020204" pitchFamily="34" charset="0"/>
                  </a:rPr>
                  <a:t>) of the resistor of </a:t>
                </a:r>
                <a:r>
                  <a:rPr kumimoji="1" lang="en-US" altLang="ja-JP" b="1" dirty="0">
                    <a:latin typeface="Arial" panose="020B0604020202020204" pitchFamily="34" charset="0"/>
                    <a:ea typeface="Noto Sans" panose="020B0502040504020204" pitchFamily="34" charset="0"/>
                    <a:cs typeface="Arial" panose="020B0604020202020204" pitchFamily="34" charset="0"/>
                  </a:rPr>
                  <a:t>A</a:t>
                </a:r>
                <a:r>
                  <a:rPr kumimoji="1" lang="en-US" altLang="ja-JP" dirty="0">
                    <a:latin typeface="Arial" panose="020B0604020202020204" pitchFamily="34" charset="0"/>
                    <a:ea typeface="Noto Sans" panose="020B0502040504020204" pitchFamily="34" charset="0"/>
                    <a:cs typeface="Arial" panose="020B0604020202020204" pitchFamily="34" charset="0"/>
                  </a:rPr>
                  <a:t> and </a:t>
                </a:r>
                <a:r>
                  <a:rPr kumimoji="1" lang="en-US" altLang="ja-JP" b="1" dirty="0">
                    <a:latin typeface="Arial" panose="020B0604020202020204" pitchFamily="34" charset="0"/>
                    <a:ea typeface="Noto Sans" panose="020B0502040504020204" pitchFamily="34" charset="0"/>
                    <a:cs typeface="Arial" panose="020B0604020202020204" pitchFamily="34" charset="0"/>
                  </a:rPr>
                  <a:t>B</a:t>
                </a:r>
                <a:r>
                  <a:rPr kumimoji="1" lang="en-US" altLang="ja-JP" dirty="0">
                    <a:latin typeface="Arial" panose="020B0604020202020204" pitchFamily="34" charset="0"/>
                    <a:ea typeface="Noto Sans" panose="020B0502040504020204" pitchFamily="34" charset="0"/>
                    <a:cs typeface="Arial" panose="020B0604020202020204" pitchFamily="34" charset="0"/>
                  </a:rPr>
                  <a:t>.</a:t>
                </a:r>
              </a:p>
              <a:p>
                <a:pPr marL="0" indent="0">
                  <a:spcBef>
                    <a:spcPts val="0"/>
                  </a:spcBef>
                  <a:buNone/>
                </a:pPr>
                <a:r>
                  <a:rPr kumimoji="1" lang="en-US" altLang="ja-JP" dirty="0">
                    <a:latin typeface="Arial" panose="020B0604020202020204" pitchFamily="34" charset="0"/>
                    <a:ea typeface="Noto Sans" panose="020B0502040504020204" pitchFamily="34" charset="0"/>
                    <a:cs typeface="Arial" panose="020B0604020202020204" pitchFamily="34" charset="0"/>
                  </a:rPr>
                  <a:t>(2) Calculate the resistance (</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𝐴</m:t>
                        </m:r>
                      </m:sub>
                    </m:sSub>
                  </m:oMath>
                </a14:m>
                <a:r>
                  <a:rPr kumimoji="1" lang="en-US" altLang="ja-JP" dirty="0">
                    <a:latin typeface="Arial" panose="020B0604020202020204" pitchFamily="34" charset="0"/>
                    <a:ea typeface="Noto Sans" panose="020B0502040504020204" pitchFamily="34" charset="0"/>
                    <a:cs typeface="Arial" panose="020B0604020202020204" pitchFamily="34" charset="0"/>
                  </a:rPr>
                  <a:t> and </a:t>
                </a:r>
                <a14:m>
                  <m:oMath xmlns:m="http://schemas.openxmlformats.org/officeDocument/2006/math">
                    <m:sSub>
                      <m:sSubPr>
                        <m:ctrlPr>
                          <a:rPr kumimoji="1" lang="en-US" altLang="ja-JP" i="1">
                            <a:latin typeface="Cambria Math" panose="02040503050406030204" pitchFamily="18" charset="0"/>
                          </a:rPr>
                        </m:ctrlPr>
                      </m:sSubPr>
                      <m:e>
                        <m:r>
                          <a:rPr kumimoji="1" lang="en-US" altLang="ja-JP" b="0" i="1" smtClean="0">
                            <a:latin typeface="Cambria Math" panose="02040503050406030204" pitchFamily="18" charset="0"/>
                          </a:rPr>
                          <m:t>𝑅</m:t>
                        </m:r>
                      </m:e>
                      <m:sub>
                        <m:r>
                          <a:rPr kumimoji="1" lang="en-US" altLang="ja-JP" b="0" i="1" smtClean="0">
                            <a:latin typeface="Cambria Math" panose="02040503050406030204" pitchFamily="18" charset="0"/>
                          </a:rPr>
                          <m:t>𝐵</m:t>
                        </m:r>
                      </m:sub>
                    </m:sSub>
                  </m:oMath>
                </a14:m>
                <a:r>
                  <a:rPr kumimoji="1" lang="en-US" altLang="ja-JP" dirty="0">
                    <a:latin typeface="Arial" panose="020B0604020202020204" pitchFamily="34" charset="0"/>
                    <a:ea typeface="Noto Sans" panose="020B0502040504020204" pitchFamily="34" charset="0"/>
                    <a:cs typeface="Arial" panose="020B0604020202020204" pitchFamily="34" charset="0"/>
                  </a:rPr>
                  <a:t>) of the resistor of </a:t>
                </a:r>
                <a:r>
                  <a:rPr kumimoji="1" lang="en-US" altLang="ja-JP" b="1" dirty="0">
                    <a:latin typeface="Arial" panose="020B0604020202020204" pitchFamily="34" charset="0"/>
                    <a:ea typeface="Noto Sans" panose="020B0502040504020204" pitchFamily="34" charset="0"/>
                    <a:cs typeface="Arial" panose="020B0604020202020204" pitchFamily="34" charset="0"/>
                  </a:rPr>
                  <a:t>A</a:t>
                </a:r>
                <a:r>
                  <a:rPr kumimoji="1" lang="en-US" altLang="ja-JP" dirty="0">
                    <a:latin typeface="Arial" panose="020B0604020202020204" pitchFamily="34" charset="0"/>
                    <a:ea typeface="Noto Sans" panose="020B0502040504020204" pitchFamily="34" charset="0"/>
                    <a:cs typeface="Arial" panose="020B0604020202020204" pitchFamily="34" charset="0"/>
                  </a:rPr>
                  <a:t> and </a:t>
                </a:r>
                <a:r>
                  <a:rPr kumimoji="1" lang="en-US" altLang="ja-JP" b="1" dirty="0">
                    <a:latin typeface="Arial" panose="020B0604020202020204" pitchFamily="34" charset="0"/>
                    <a:ea typeface="Noto Sans" panose="020B0502040504020204" pitchFamily="34" charset="0"/>
                    <a:cs typeface="Arial" panose="020B0604020202020204" pitchFamily="34" charset="0"/>
                  </a:rPr>
                  <a:t>B</a:t>
                </a:r>
                <a:r>
                  <a:rPr kumimoji="1" lang="en-US" altLang="ja-JP" dirty="0">
                    <a:latin typeface="Arial" panose="020B0604020202020204" pitchFamily="34" charset="0"/>
                    <a:ea typeface="Noto Sans" panose="020B0502040504020204" pitchFamily="34" charset="0"/>
                    <a:cs typeface="Arial" panose="020B0604020202020204" pitchFamily="34" charset="0"/>
                  </a:rPr>
                  <a:t>.</a:t>
                </a:r>
              </a:p>
              <a:p>
                <a:pPr marL="0" indent="0">
                  <a:spcBef>
                    <a:spcPts val="0"/>
                  </a:spcBef>
                  <a:buNone/>
                </a:pPr>
                <a:r>
                  <a:rPr kumimoji="1" lang="en-US" altLang="ja-JP" dirty="0">
                    <a:latin typeface="Arial" panose="020B0604020202020204" pitchFamily="34" charset="0"/>
                    <a:ea typeface="Noto Sans" panose="020B0502040504020204" pitchFamily="34" charset="0"/>
                    <a:cs typeface="Arial" panose="020B0604020202020204" pitchFamily="34" charset="0"/>
                  </a:rPr>
                  <a:t>(3) Which resistor has bigger resistance?</a:t>
                </a:r>
              </a:p>
            </p:txBody>
          </p:sp>
        </mc:Choice>
        <mc:Fallback xmlns="">
          <p:sp>
            <p:nvSpPr>
              <p:cNvPr id="6" name="テキスト ボックス 5">
                <a:extLst>
                  <a:ext uri="{FF2B5EF4-FFF2-40B4-BE49-F238E27FC236}">
                    <a16:creationId xmlns:a16="http://schemas.microsoft.com/office/drawing/2014/main" id="{5772B5D6-83DF-5227-6BD5-78D8BB16BD0E}"/>
                  </a:ext>
                </a:extLst>
              </p:cNvPr>
              <p:cNvSpPr txBox="1">
                <a:spLocks noRot="1" noChangeAspect="1" noMove="1" noResize="1" noEditPoints="1" noAdjustHandles="1" noChangeArrowheads="1" noChangeShapeType="1" noTextEdit="1"/>
              </p:cNvSpPr>
              <p:nvPr/>
            </p:nvSpPr>
            <p:spPr>
              <a:xfrm>
                <a:off x="347056" y="1300910"/>
                <a:ext cx="10949940" cy="1754326"/>
              </a:xfrm>
              <a:prstGeom prst="rect">
                <a:avLst/>
              </a:prstGeom>
              <a:blipFill>
                <a:blip r:embed="rId2"/>
                <a:stretch>
                  <a:fillRect l="-501" t="-1736" b="-4514"/>
                </a:stretch>
              </a:blipFill>
            </p:spPr>
            <p:txBody>
              <a:bodyPr/>
              <a:lstStyle/>
              <a:p>
                <a:r>
                  <a:rPr lang="ja-JP" altLang="en-US">
                    <a:noFill/>
                  </a:rPr>
                  <a:t> </a:t>
                </a:r>
              </a:p>
            </p:txBody>
          </p:sp>
        </mc:Fallback>
      </mc:AlternateContent>
      <p:pic>
        <p:nvPicPr>
          <p:cNvPr id="7" name="図 5">
            <a:extLst>
              <a:ext uri="{FF2B5EF4-FFF2-40B4-BE49-F238E27FC236}">
                <a16:creationId xmlns:a16="http://schemas.microsoft.com/office/drawing/2014/main" id="{0D1DB609-773C-41DE-E726-BC9B157DD7E3}"/>
              </a:ext>
            </a:extLst>
          </p:cNvPr>
          <p:cNvPicPr>
            <a:picLocks noChangeAspect="1"/>
          </p:cNvPicPr>
          <p:nvPr/>
        </p:nvPicPr>
        <p:blipFill>
          <a:blip r:embed="rId3"/>
          <a:srcRect l="2086" t="2533" r="2395" b="4292"/>
          <a:stretch/>
        </p:blipFill>
        <p:spPr>
          <a:xfrm>
            <a:off x="6771790" y="2888342"/>
            <a:ext cx="4839109" cy="2836655"/>
          </a:xfrm>
          <a:prstGeom prst="rect">
            <a:avLst/>
          </a:prstGeom>
        </p:spPr>
      </p:pic>
      <p:sp>
        <p:nvSpPr>
          <p:cNvPr id="8" name="テキスト ボックス 35">
            <a:extLst>
              <a:ext uri="{FF2B5EF4-FFF2-40B4-BE49-F238E27FC236}">
                <a16:creationId xmlns:a16="http://schemas.microsoft.com/office/drawing/2014/main" id="{205887BD-A3BA-49BE-7F3B-D9C38E8E2ED4}"/>
              </a:ext>
            </a:extLst>
          </p:cNvPr>
          <p:cNvSpPr txBox="1"/>
          <p:nvPr/>
        </p:nvSpPr>
        <p:spPr>
          <a:xfrm>
            <a:off x="6846604" y="5724997"/>
            <a:ext cx="5091458" cy="338554"/>
          </a:xfrm>
          <a:prstGeom prst="rect">
            <a:avLst/>
          </a:prstGeom>
          <a:noFill/>
        </p:spPr>
        <p:txBody>
          <a:bodyPr wrap="none" rtlCol="0">
            <a:spAutoFit/>
          </a:bodyPr>
          <a:lstStyle/>
          <a:p>
            <a:pPr algn="ctr"/>
            <a:r>
              <a:rPr kumimoji="1" lang="en-US" altLang="ja-JP" sz="1600" dirty="0">
                <a:latin typeface="Arial" panose="020B0604020202020204" pitchFamily="34" charset="0"/>
                <a:ea typeface="Yu Gothic" panose="020B0400000000000000" pitchFamily="34" charset="-128"/>
                <a:cs typeface="Arial" panose="020B0604020202020204" pitchFamily="34" charset="0"/>
              </a:rPr>
              <a:t>Results of measured currents for changes in voltage</a:t>
            </a:r>
            <a:endParaRPr kumimoji="1" lang="ja-JP" altLang="en-US" sz="1600" dirty="0">
              <a:latin typeface="Arial" panose="020B0604020202020204" pitchFamily="34" charset="0"/>
              <a:ea typeface="Yu Gothic" panose="020B0400000000000000" pitchFamily="34" charset="-128"/>
              <a:cs typeface="Arial" panose="020B0604020202020204" pitchFamily="34" charset="0"/>
            </a:endParaRPr>
          </a:p>
        </p:txBody>
      </p:sp>
      <p:sp>
        <p:nvSpPr>
          <p:cNvPr id="9" name="テキスト ボックス 33">
            <a:extLst>
              <a:ext uri="{FF2B5EF4-FFF2-40B4-BE49-F238E27FC236}">
                <a16:creationId xmlns:a16="http://schemas.microsoft.com/office/drawing/2014/main" id="{F10EA419-B910-0D3B-4D3F-16CCDFB24F91}"/>
              </a:ext>
            </a:extLst>
          </p:cNvPr>
          <p:cNvSpPr txBox="1"/>
          <p:nvPr/>
        </p:nvSpPr>
        <p:spPr>
          <a:xfrm>
            <a:off x="9967292" y="3376819"/>
            <a:ext cx="351378" cy="369332"/>
          </a:xfrm>
          <a:prstGeom prst="rect">
            <a:avLst/>
          </a:prstGeom>
          <a:noFill/>
        </p:spPr>
        <p:txBody>
          <a:bodyPr wrap="none" rtlCol="0">
            <a:spAutoFit/>
          </a:bodyPr>
          <a:lstStyle/>
          <a:p>
            <a:r>
              <a:rPr kumimoji="1" lang="en-US" altLang="ja-JP" b="1" dirty="0">
                <a:latin typeface="Arial" panose="020B0604020202020204" pitchFamily="34" charset="0"/>
                <a:cs typeface="Arial" panose="020B0604020202020204" pitchFamily="34" charset="0"/>
              </a:rPr>
              <a:t>A</a:t>
            </a:r>
            <a:endParaRPr kumimoji="1" lang="ja-JP" altLang="en-US" b="1" dirty="0">
              <a:latin typeface="Arial" panose="020B0604020202020204" pitchFamily="34" charset="0"/>
              <a:cs typeface="Arial" panose="020B0604020202020204" pitchFamily="34" charset="0"/>
            </a:endParaRPr>
          </a:p>
        </p:txBody>
      </p:sp>
      <p:sp>
        <p:nvSpPr>
          <p:cNvPr id="10" name="テキスト ボックス 34">
            <a:extLst>
              <a:ext uri="{FF2B5EF4-FFF2-40B4-BE49-F238E27FC236}">
                <a16:creationId xmlns:a16="http://schemas.microsoft.com/office/drawing/2014/main" id="{0DD7729A-AC73-0A1A-E392-57BC988C68B7}"/>
              </a:ext>
            </a:extLst>
          </p:cNvPr>
          <p:cNvSpPr txBox="1"/>
          <p:nvPr/>
        </p:nvSpPr>
        <p:spPr>
          <a:xfrm>
            <a:off x="10310656" y="3891627"/>
            <a:ext cx="348172" cy="369332"/>
          </a:xfrm>
          <a:prstGeom prst="rect">
            <a:avLst/>
          </a:prstGeom>
          <a:noFill/>
        </p:spPr>
        <p:txBody>
          <a:bodyPr wrap="none" rtlCol="0">
            <a:spAutoFit/>
          </a:bodyPr>
          <a:lstStyle/>
          <a:p>
            <a:r>
              <a:rPr kumimoji="1" lang="en-US" altLang="ja-JP" b="1" dirty="0">
                <a:latin typeface="Arial" panose="020B0604020202020204" pitchFamily="34" charset="0"/>
                <a:cs typeface="Arial" panose="020B0604020202020204" pitchFamily="34" charset="0"/>
              </a:rPr>
              <a:t>B</a:t>
            </a:r>
            <a:endParaRPr kumimoji="1" lang="ja-JP" altLang="en-US" b="1" dirty="0">
              <a:latin typeface="Arial" panose="020B0604020202020204" pitchFamily="34" charset="0"/>
              <a:cs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B45E4298-EEC6-36E6-3C43-41A523B69E29}"/>
              </a:ext>
            </a:extLst>
          </p:cNvPr>
          <p:cNvSpPr>
            <a:spLocks noGrp="1"/>
          </p:cNvSpPr>
          <p:nvPr>
            <p:ph type="sldNum" sz="quarter" idx="10"/>
          </p:nvPr>
        </p:nvSpPr>
        <p:spPr/>
        <p:txBody>
          <a:bodyPr/>
          <a:lstStyle/>
          <a:p>
            <a:fld id="{655ECA72-7C51-4053-A00F-47BEF0418ED9}" type="slidenum">
              <a:rPr lang="ja-JP" altLang="en-US" sz="2800" smtClean="0"/>
              <a:pPr/>
              <a:t>13</a:t>
            </a:fld>
            <a:endParaRPr lang="ja-JP" altLang="en-US" sz="2000" dirty="0"/>
          </a:p>
        </p:txBody>
      </p:sp>
    </p:spTree>
    <p:extLst>
      <p:ext uri="{BB962C8B-B14F-4D97-AF65-F5344CB8AC3E}">
        <p14:creationId xmlns:p14="http://schemas.microsoft.com/office/powerpoint/2010/main" val="2323016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B5E4B669-DC49-6F71-0AE7-E5E15AF35D67}"/>
              </a:ext>
            </a:extLst>
          </p:cNvPr>
          <p:cNvSpPr>
            <a:spLocks noGrp="1"/>
          </p:cNvSpPr>
          <p:nvPr>
            <p:ph type="dt" sz="half" idx="11"/>
          </p:nvPr>
        </p:nvSpPr>
        <p:spPr/>
        <p:txBody>
          <a:bodyPr/>
          <a:lstStyle/>
          <a:p>
            <a:fld id="{9541387F-9231-44DA-B38A-7734F758FB54}" type="datetime1">
              <a:rPr lang="ja-JP" altLang="en-US" smtClean="0"/>
              <a:t>2025/4/28</a:t>
            </a:fld>
            <a:endParaRPr lang="ja-JP" altLang="en-US"/>
          </a:p>
        </p:txBody>
      </p:sp>
      <p:sp>
        <p:nvSpPr>
          <p:cNvPr id="4" name="タイトル 3">
            <a:extLst>
              <a:ext uri="{FF2B5EF4-FFF2-40B4-BE49-F238E27FC236}">
                <a16:creationId xmlns:a16="http://schemas.microsoft.com/office/drawing/2014/main" id="{C3EC3614-0E1A-83FD-D986-6CC4E7E46A60}"/>
              </a:ext>
            </a:extLst>
          </p:cNvPr>
          <p:cNvSpPr>
            <a:spLocks noGrp="1"/>
          </p:cNvSpPr>
          <p:nvPr>
            <p:ph type="title"/>
          </p:nvPr>
        </p:nvSpPr>
        <p:spPr/>
        <p:txBody>
          <a:bodyPr/>
          <a:lstStyle/>
          <a:p>
            <a:r>
              <a:rPr kumimoji="1" lang="en-US" altLang="ja-JP" dirty="0"/>
              <a:t>Resistance</a:t>
            </a:r>
            <a:endParaRPr kumimoji="1" lang="ja-JP" altLang="en-US" dirty="0"/>
          </a:p>
        </p:txBody>
      </p:sp>
      <p:sp>
        <p:nvSpPr>
          <p:cNvPr id="5" name="Content Placeholder 2">
            <a:extLst>
              <a:ext uri="{FF2B5EF4-FFF2-40B4-BE49-F238E27FC236}">
                <a16:creationId xmlns:a16="http://schemas.microsoft.com/office/drawing/2014/main" id="{1F911F87-E421-B7F2-C30B-EFF94598240E}"/>
              </a:ext>
            </a:extLst>
          </p:cNvPr>
          <p:cNvSpPr txBox="1">
            <a:spLocks/>
          </p:cNvSpPr>
          <p:nvPr/>
        </p:nvSpPr>
        <p:spPr>
          <a:xfrm>
            <a:off x="395096" y="1187093"/>
            <a:ext cx="11306453" cy="70262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thaiDist"/>
            <a:r>
              <a:rPr lang="en-US" altLang="ja-JP" sz="2000" dirty="0">
                <a:solidFill>
                  <a:schemeClr val="tx1"/>
                </a:solidFill>
                <a:latin typeface="Arial" panose="020B0604020202020204" pitchFamily="34" charset="0"/>
                <a:cs typeface="Arial" panose="020B0604020202020204" pitchFamily="34" charset="0"/>
              </a:rPr>
              <a:t>Most materials naturally resist the flow of electric charge. This property is called </a:t>
            </a:r>
            <a:r>
              <a:rPr lang="en-US" altLang="ja-JP" sz="2000" b="1" dirty="0">
                <a:solidFill>
                  <a:schemeClr val="accent1">
                    <a:lumMod val="60000"/>
                    <a:lumOff val="40000"/>
                  </a:schemeClr>
                </a:solidFill>
                <a:latin typeface="Arial" panose="020B0604020202020204" pitchFamily="34" charset="0"/>
                <a:cs typeface="Arial" panose="020B0604020202020204" pitchFamily="34" charset="0"/>
              </a:rPr>
              <a:t>resistance</a:t>
            </a:r>
            <a:r>
              <a:rPr lang="en-US" altLang="ja-JP" sz="2000" dirty="0">
                <a:solidFill>
                  <a:schemeClr val="tx1"/>
                </a:solidFill>
                <a:latin typeface="Arial" panose="020B0604020202020204" pitchFamily="34" charset="0"/>
                <a:cs typeface="Arial" panose="020B0604020202020204" pitchFamily="34" charset="0"/>
              </a:rPr>
              <a:t>, and it is represented by the symbol </a:t>
            </a:r>
            <a:r>
              <a:rPr lang="ja-JP" altLang="en-US" sz="2000" b="1" dirty="0">
                <a:solidFill>
                  <a:schemeClr val="tx1"/>
                </a:solidFill>
                <a:latin typeface="Arial" panose="020B0604020202020204" pitchFamily="34" charset="0"/>
                <a:cs typeface="Arial" panose="020B0604020202020204" pitchFamily="34" charset="0"/>
              </a:rPr>
              <a:t>𝑅</a:t>
            </a:r>
            <a:r>
              <a:rPr lang="en-US" altLang="ja-JP" sz="2000" dirty="0">
                <a:solidFill>
                  <a:schemeClr val="tx1"/>
                </a:solidFill>
                <a:latin typeface="Arial" panose="020B0604020202020204" pitchFamily="34" charset="0"/>
                <a:cs typeface="Arial" panose="020B0604020202020204" pitchFamily="34" charset="0"/>
              </a:rPr>
              <a:t>. Resistance can be expressed using the formula:</a:t>
            </a:r>
            <a:endParaRPr lang="en-US" sz="2000"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表 20">
                <a:extLst>
                  <a:ext uri="{FF2B5EF4-FFF2-40B4-BE49-F238E27FC236}">
                    <a16:creationId xmlns:a16="http://schemas.microsoft.com/office/drawing/2014/main" id="{8E3B4AC5-F2D3-1CF5-2DBD-62017BBED9BC}"/>
                  </a:ext>
                </a:extLst>
              </p:cNvPr>
              <p:cNvGraphicFramePr>
                <a:graphicFrameLocks noGrp="1"/>
              </p:cNvGraphicFramePr>
              <p:nvPr>
                <p:extLst>
                  <p:ext uri="{D42A27DB-BD31-4B8C-83A1-F6EECF244321}">
                    <p14:modId xmlns:p14="http://schemas.microsoft.com/office/powerpoint/2010/main" val="705889332"/>
                  </p:ext>
                </p:extLst>
              </p:nvPr>
            </p:nvGraphicFramePr>
            <p:xfrm>
              <a:off x="6293313" y="1937261"/>
              <a:ext cx="5206527" cy="3596640"/>
            </p:xfrm>
            <a:graphic>
              <a:graphicData uri="http://schemas.openxmlformats.org/drawingml/2006/table">
                <a:tbl>
                  <a:tblPr firstRow="1" bandRow="1">
                    <a:tableStyleId>{5C22544A-7EE6-4342-B048-85BDC9FD1C3A}</a:tableStyleId>
                  </a:tblPr>
                  <a:tblGrid>
                    <a:gridCol w="1254585">
                      <a:extLst>
                        <a:ext uri="{9D8B030D-6E8A-4147-A177-3AD203B41FA5}">
                          <a16:colId xmlns:a16="http://schemas.microsoft.com/office/drawing/2014/main" val="2726930922"/>
                        </a:ext>
                      </a:extLst>
                    </a:gridCol>
                    <a:gridCol w="1975971">
                      <a:extLst>
                        <a:ext uri="{9D8B030D-6E8A-4147-A177-3AD203B41FA5}">
                          <a16:colId xmlns:a16="http://schemas.microsoft.com/office/drawing/2014/main" val="3371112450"/>
                        </a:ext>
                      </a:extLst>
                    </a:gridCol>
                    <a:gridCol w="1975971">
                      <a:extLst>
                        <a:ext uri="{9D8B030D-6E8A-4147-A177-3AD203B41FA5}">
                          <a16:colId xmlns:a16="http://schemas.microsoft.com/office/drawing/2014/main" val="3163346335"/>
                        </a:ext>
                      </a:extLst>
                    </a:gridCol>
                  </a:tblGrid>
                  <a:tr h="461442">
                    <a:tc>
                      <a:txBody>
                        <a:bodyPr/>
                        <a:lstStyle/>
                        <a:p>
                          <a:pPr algn="ctr"/>
                          <a:r>
                            <a:rPr kumimoji="1" lang="en-US" altLang="ja-JP" sz="1600" dirty="0">
                              <a:latin typeface="+mn-lt"/>
                              <a:ea typeface="Yu Gothic" panose="020B0400000000000000" pitchFamily="34" charset="-128"/>
                            </a:rPr>
                            <a:t>Material</a:t>
                          </a:r>
                          <a:endParaRPr kumimoji="1" lang="ja-JP" altLang="en-US" sz="1600" dirty="0">
                            <a:latin typeface="+mn-lt"/>
                            <a:ea typeface="Yu Gothic" panose="020B0400000000000000" pitchFamily="34" charset="-128"/>
                          </a:endParaRPr>
                        </a:p>
                      </a:txBody>
                      <a:tcPr anchor="ctr"/>
                    </a:tc>
                    <a:tc>
                      <a:txBody>
                        <a:bodyPr/>
                        <a:lstStyle/>
                        <a:p>
                          <a:pPr algn="ctr"/>
                          <a:r>
                            <a:rPr kumimoji="1" lang="en-US" altLang="ja-JP" sz="1600" dirty="0">
                              <a:latin typeface="+mn-lt"/>
                              <a:ea typeface="Yu Gothic" panose="020B0400000000000000" pitchFamily="34" charset="-128"/>
                            </a:rPr>
                            <a:t>Resistivity, </a:t>
                          </a:r>
                          <a14:m>
                            <m:oMath xmlns:m="http://schemas.openxmlformats.org/officeDocument/2006/math">
                              <m:r>
                                <a:rPr kumimoji="1" lang="ja-JP" altLang="en-US" sz="1600" i="1" smtClean="0">
                                  <a:latin typeface="Cambria Math" panose="02040503050406030204" pitchFamily="18" charset="0"/>
                                </a:rPr>
                                <m:t>𝝆</m:t>
                              </m:r>
                              <m:r>
                                <a:rPr kumimoji="1" lang="en-US" altLang="ja-JP" sz="1600" b="1" i="1" smtClean="0">
                                  <a:latin typeface="Cambria Math" panose="02040503050406030204" pitchFamily="18" charset="0"/>
                                </a:rPr>
                                <m:t> [</m:t>
                              </m:r>
                              <m:r>
                                <m:rPr>
                                  <m:sty m:val="p"/>
                                </m:rPr>
                                <a:rPr kumimoji="1" lang="ja-JP" altLang="en-US" sz="1600" b="0" i="0" smtClean="0">
                                  <a:latin typeface="Cambria Math" panose="02040503050406030204" pitchFamily="18" charset="0"/>
                                </a:rPr>
                                <m:t>Ω</m:t>
                              </m:r>
                              <m:r>
                                <m:rPr>
                                  <m:sty m:val="p"/>
                                </m:rPr>
                                <a:rPr kumimoji="1" lang="en-US" altLang="ja-JP" sz="1600" b="0" i="0" smtClean="0">
                                  <a:latin typeface="Cambria Math" panose="02040503050406030204" pitchFamily="18" charset="0"/>
                                </a:rPr>
                                <m:t>m</m:t>
                              </m:r>
                              <m:r>
                                <a:rPr kumimoji="1" lang="en-US" altLang="ja-JP" sz="1600" b="1" i="1" smtClean="0">
                                  <a:latin typeface="Cambria Math" panose="02040503050406030204" pitchFamily="18" charset="0"/>
                                </a:rPr>
                                <m:t>]</m:t>
                              </m:r>
                            </m:oMath>
                          </a14:m>
                          <a:endParaRPr kumimoji="1" lang="ja-JP" altLang="en-US" sz="1600" dirty="0">
                            <a:latin typeface="+mn-lt"/>
                            <a:ea typeface="Yu Gothic" panose="020B0400000000000000" pitchFamily="34" charset="-128"/>
                          </a:endParaRPr>
                        </a:p>
                      </a:txBody>
                      <a:tcPr anchor="ctr"/>
                    </a:tc>
                    <a:tc>
                      <a:txBody>
                        <a:bodyPr/>
                        <a:lstStyle/>
                        <a:p>
                          <a:pPr algn="ctr"/>
                          <a:r>
                            <a:rPr kumimoji="1" lang="en-US" altLang="ja-JP" sz="1600" dirty="0">
                              <a:latin typeface="+mn-lt"/>
                              <a:ea typeface="Yu Gothic" panose="020B0400000000000000" pitchFamily="34" charset="-128"/>
                            </a:rPr>
                            <a:t>Conductivity, </a:t>
                          </a:r>
                          <a14:m>
                            <m:oMath xmlns:m="http://schemas.openxmlformats.org/officeDocument/2006/math">
                              <m:r>
                                <a:rPr kumimoji="1" lang="ja-JP" altLang="en-US" sz="1600" i="1" smtClean="0">
                                  <a:latin typeface="Cambria Math" panose="02040503050406030204" pitchFamily="18" charset="0"/>
                                </a:rPr>
                                <m:t>𝝈</m:t>
                              </m:r>
                              <m:r>
                                <a:rPr kumimoji="1" lang="en-US" altLang="ja-JP" sz="1600" b="1" i="1" smtClean="0">
                                  <a:latin typeface="Cambria Math" panose="02040503050406030204" pitchFamily="18" charset="0"/>
                                </a:rPr>
                                <m:t> [</m:t>
                              </m:r>
                              <m:r>
                                <m:rPr>
                                  <m:sty m:val="p"/>
                                </m:rPr>
                                <a:rPr kumimoji="1" lang="en-US" altLang="ja-JP" sz="1600" b="0" i="0" smtClean="0">
                                  <a:latin typeface="Cambria Math" panose="02040503050406030204" pitchFamily="18" charset="0"/>
                                </a:rPr>
                                <m:t>S</m:t>
                              </m:r>
                              <m:r>
                                <a:rPr kumimoji="1" lang="en-US" altLang="ja-JP" sz="1600" b="0" i="0" smtClean="0">
                                  <a:latin typeface="Cambria Math" panose="02040503050406030204" pitchFamily="18" charset="0"/>
                                </a:rPr>
                                <m:t>/</m:t>
                              </m:r>
                              <m:r>
                                <m:rPr>
                                  <m:sty m:val="p"/>
                                </m:rPr>
                                <a:rPr kumimoji="1" lang="en-US" altLang="ja-JP" sz="1600" b="0" i="0" smtClean="0">
                                  <a:latin typeface="Cambria Math" panose="02040503050406030204" pitchFamily="18" charset="0"/>
                                </a:rPr>
                                <m:t>m</m:t>
                              </m:r>
                              <m:r>
                                <a:rPr kumimoji="1" lang="en-US" altLang="ja-JP" sz="1600" b="1" i="1" smtClean="0">
                                  <a:latin typeface="Cambria Math" panose="02040503050406030204" pitchFamily="18" charset="0"/>
                                </a:rPr>
                                <m:t>]</m:t>
                              </m:r>
                            </m:oMath>
                          </a14:m>
                          <a:endParaRPr kumimoji="1" lang="ja-JP" altLang="en-US" sz="1600" dirty="0">
                            <a:latin typeface="+mn-lt"/>
                            <a:ea typeface="Yu Gothic" panose="020B0400000000000000" pitchFamily="34" charset="-128"/>
                          </a:endParaRPr>
                        </a:p>
                      </a:txBody>
                      <a:tcPr anchor="ctr"/>
                    </a:tc>
                    <a:extLst>
                      <a:ext uri="{0D108BD9-81ED-4DB2-BD59-A6C34878D82A}">
                        <a16:rowId xmlns:a16="http://schemas.microsoft.com/office/drawing/2014/main" val="2688561874"/>
                      </a:ext>
                    </a:extLst>
                  </a:tr>
                  <a:tr h="276866">
                    <a:tc>
                      <a:txBody>
                        <a:bodyPr/>
                        <a:lstStyle/>
                        <a:p>
                          <a:r>
                            <a:rPr kumimoji="1" lang="en-US" altLang="ja-JP" sz="1600" dirty="0">
                              <a:latin typeface="+mn-lt"/>
                              <a:ea typeface="Yu Gothic" panose="020B0400000000000000" pitchFamily="34" charset="-128"/>
                            </a:rPr>
                            <a:t>Silver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1.59×10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6.30×10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2764425378"/>
                      </a:ext>
                    </a:extLst>
                  </a:tr>
                  <a:tr h="276866">
                    <a:tc>
                      <a:txBody>
                        <a:bodyPr/>
                        <a:lstStyle/>
                        <a:p>
                          <a:r>
                            <a:rPr kumimoji="1" lang="en-US" altLang="ja-JP" sz="1600" dirty="0">
                              <a:latin typeface="+mn-lt"/>
                              <a:ea typeface="Yu Gothic" panose="020B0400000000000000" pitchFamily="34" charset="-128"/>
                            </a:rPr>
                            <a:t>Copper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1.68×10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5.96×10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521673544"/>
                      </a:ext>
                    </a:extLst>
                  </a:tr>
                  <a:tr h="276866">
                    <a:tc>
                      <a:txBody>
                        <a:bodyPr/>
                        <a:lstStyle/>
                        <a:p>
                          <a:r>
                            <a:rPr kumimoji="1" lang="en-US" altLang="ja-JP" sz="1600" dirty="0">
                              <a:latin typeface="+mn-lt"/>
                              <a:ea typeface="Yu Gothic" panose="020B0400000000000000" pitchFamily="34" charset="-128"/>
                            </a:rPr>
                            <a:t>Gold</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2.44×10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4.11×10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001804738"/>
                      </a:ext>
                    </a:extLst>
                  </a:tr>
                  <a:tr h="276866">
                    <a:tc>
                      <a:txBody>
                        <a:bodyPr/>
                        <a:lstStyle/>
                        <a:p>
                          <a:r>
                            <a:rPr kumimoji="1" lang="en-US" altLang="ja-JP" sz="1600" dirty="0">
                              <a:latin typeface="+mn-lt"/>
                              <a:ea typeface="Yu Gothic" panose="020B0400000000000000" pitchFamily="34" charset="-128"/>
                            </a:rPr>
                            <a:t>Aluminum</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2.65×10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3.77×10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940600461"/>
                      </a:ext>
                    </a:extLst>
                  </a:tr>
                  <a:tr h="276866">
                    <a:tc>
                      <a:txBody>
                        <a:bodyPr/>
                        <a:lstStyle/>
                        <a:p>
                          <a:r>
                            <a:rPr kumimoji="1" lang="en-US" altLang="ja-JP" sz="1600" dirty="0">
                              <a:latin typeface="+mn-lt"/>
                              <a:ea typeface="Yu Gothic" panose="020B0400000000000000" pitchFamily="34" charset="-128"/>
                            </a:rPr>
                            <a:t>Carbon</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5.0×10</a:t>
                          </a:r>
                          <a:r>
                            <a:rPr kumimoji="1" lang="en-US" altLang="ja-JP" sz="1600" baseline="30000" dirty="0">
                              <a:latin typeface="+mn-lt"/>
                              <a:ea typeface="Yu Gothic" panose="020B0400000000000000" pitchFamily="34" charset="-128"/>
                            </a:rPr>
                            <a:t>-6</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2.0×10</a:t>
                          </a:r>
                          <a:r>
                            <a:rPr kumimoji="1" lang="en-US" altLang="ja-JP" sz="1600" baseline="30000" dirty="0">
                              <a:latin typeface="+mn-lt"/>
                              <a:ea typeface="Yu Gothic" panose="020B0400000000000000" pitchFamily="34" charset="-128"/>
                            </a:rPr>
                            <a:t>5</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2224913367"/>
                      </a:ext>
                    </a:extLst>
                  </a:tr>
                  <a:tr h="276866">
                    <a:tc>
                      <a:txBody>
                        <a:bodyPr/>
                        <a:lstStyle/>
                        <a:p>
                          <a:r>
                            <a:rPr kumimoji="1" lang="en-US" altLang="ja-JP" sz="1600" dirty="0">
                              <a:latin typeface="+mn-lt"/>
                              <a:ea typeface="Yu Gothic" panose="020B0400000000000000" pitchFamily="34" charset="-128"/>
                            </a:rPr>
                            <a:t>Sea water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2.0×10</a:t>
                          </a:r>
                          <a:r>
                            <a:rPr kumimoji="1" lang="en-US" altLang="ja-JP" sz="1600" baseline="30000" dirty="0">
                              <a:latin typeface="+mn-lt"/>
                              <a:ea typeface="Yu Gothic" panose="020B0400000000000000" pitchFamily="34" charset="-128"/>
                            </a:rPr>
                            <a:t>-1</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4.8</a:t>
                          </a:r>
                          <a:endParaRPr kumimoji="1" lang="ja-JP" altLang="en-US" sz="1600" dirty="0">
                            <a:latin typeface="+mn-lt"/>
                            <a:ea typeface="Yu Gothic" panose="020B0400000000000000" pitchFamily="34" charset="-128"/>
                          </a:endParaRPr>
                        </a:p>
                      </a:txBody>
                      <a:tcPr/>
                    </a:tc>
                    <a:extLst>
                      <a:ext uri="{0D108BD9-81ED-4DB2-BD59-A6C34878D82A}">
                        <a16:rowId xmlns:a16="http://schemas.microsoft.com/office/drawing/2014/main" val="3720490293"/>
                      </a:ext>
                    </a:extLst>
                  </a:tr>
                  <a:tr h="276866">
                    <a:tc>
                      <a:txBody>
                        <a:bodyPr/>
                        <a:lstStyle/>
                        <a:p>
                          <a:r>
                            <a:rPr kumimoji="1" lang="en-US" altLang="ja-JP" sz="1600" dirty="0">
                              <a:latin typeface="+mn-lt"/>
                              <a:ea typeface="Yu Gothic" panose="020B0400000000000000" pitchFamily="34" charset="-128"/>
                            </a:rPr>
                            <a:t>Wood (dry)</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14</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-14</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839356399"/>
                      </a:ext>
                    </a:extLst>
                  </a:tr>
                  <a:tr h="276866">
                    <a:tc>
                      <a:txBody>
                        <a:bodyPr/>
                        <a:lstStyle/>
                        <a:p>
                          <a:r>
                            <a:rPr kumimoji="1" lang="en-US" altLang="ja-JP" sz="1600" dirty="0">
                              <a:latin typeface="+mn-lt"/>
                              <a:ea typeface="Yu Gothic" panose="020B0400000000000000" pitchFamily="34" charset="-128"/>
                            </a:rPr>
                            <a:t>Glass</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11</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15</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-15</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-11</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921254247"/>
                      </a:ext>
                    </a:extLst>
                  </a:tr>
                  <a:tr h="0">
                    <a:tc>
                      <a:txBody>
                        <a:bodyPr/>
                        <a:lstStyle/>
                        <a:p>
                          <a:r>
                            <a:rPr kumimoji="1" lang="en-US" altLang="ja-JP" sz="1600" dirty="0">
                              <a:latin typeface="+mn-lt"/>
                              <a:ea typeface="Yu Gothic" panose="020B0400000000000000" pitchFamily="34" charset="-128"/>
                            </a:rPr>
                            <a:t>Air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9</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15</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-15</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-9</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469626544"/>
                      </a:ext>
                    </a:extLst>
                  </a:tr>
                </a:tbl>
              </a:graphicData>
            </a:graphic>
          </p:graphicFrame>
        </mc:Choice>
        <mc:Fallback xmlns="">
          <p:graphicFrame>
            <p:nvGraphicFramePr>
              <p:cNvPr id="6" name="表 20">
                <a:extLst>
                  <a:ext uri="{FF2B5EF4-FFF2-40B4-BE49-F238E27FC236}">
                    <a16:creationId xmlns:a16="http://schemas.microsoft.com/office/drawing/2014/main" id="{8E3B4AC5-F2D3-1CF5-2DBD-62017BBED9BC}"/>
                  </a:ext>
                </a:extLst>
              </p:cNvPr>
              <p:cNvGraphicFramePr>
                <a:graphicFrameLocks noGrp="1"/>
              </p:cNvGraphicFramePr>
              <p:nvPr>
                <p:extLst>
                  <p:ext uri="{D42A27DB-BD31-4B8C-83A1-F6EECF244321}">
                    <p14:modId xmlns:p14="http://schemas.microsoft.com/office/powerpoint/2010/main" val="705889332"/>
                  </p:ext>
                </p:extLst>
              </p:nvPr>
            </p:nvGraphicFramePr>
            <p:xfrm>
              <a:off x="6293313" y="1937261"/>
              <a:ext cx="5206527" cy="3596640"/>
            </p:xfrm>
            <a:graphic>
              <a:graphicData uri="http://schemas.openxmlformats.org/drawingml/2006/table">
                <a:tbl>
                  <a:tblPr firstRow="1" bandRow="1">
                    <a:tableStyleId>{5C22544A-7EE6-4342-B048-85BDC9FD1C3A}</a:tableStyleId>
                  </a:tblPr>
                  <a:tblGrid>
                    <a:gridCol w="1254585">
                      <a:extLst>
                        <a:ext uri="{9D8B030D-6E8A-4147-A177-3AD203B41FA5}">
                          <a16:colId xmlns:a16="http://schemas.microsoft.com/office/drawing/2014/main" val="2726930922"/>
                        </a:ext>
                      </a:extLst>
                    </a:gridCol>
                    <a:gridCol w="1975971">
                      <a:extLst>
                        <a:ext uri="{9D8B030D-6E8A-4147-A177-3AD203B41FA5}">
                          <a16:colId xmlns:a16="http://schemas.microsoft.com/office/drawing/2014/main" val="3371112450"/>
                        </a:ext>
                      </a:extLst>
                    </a:gridCol>
                    <a:gridCol w="1975971">
                      <a:extLst>
                        <a:ext uri="{9D8B030D-6E8A-4147-A177-3AD203B41FA5}">
                          <a16:colId xmlns:a16="http://schemas.microsoft.com/office/drawing/2014/main" val="3163346335"/>
                        </a:ext>
                      </a:extLst>
                    </a:gridCol>
                  </a:tblGrid>
                  <a:tr h="579120">
                    <a:tc>
                      <a:txBody>
                        <a:bodyPr/>
                        <a:lstStyle/>
                        <a:p>
                          <a:pPr algn="ctr"/>
                          <a:r>
                            <a:rPr kumimoji="1" lang="en-US" altLang="ja-JP" sz="1600" dirty="0">
                              <a:latin typeface="+mn-lt"/>
                              <a:ea typeface="Yu Gothic" panose="020B0400000000000000" pitchFamily="34" charset="-128"/>
                            </a:rPr>
                            <a:t>Material</a:t>
                          </a:r>
                          <a:endParaRPr kumimoji="1" lang="ja-JP" altLang="en-US" sz="1600" dirty="0">
                            <a:latin typeface="+mn-lt"/>
                            <a:ea typeface="Yu Gothic" panose="020B0400000000000000" pitchFamily="34" charset="-128"/>
                          </a:endParaRPr>
                        </a:p>
                      </a:txBody>
                      <a:tcPr anchor="ctr"/>
                    </a:tc>
                    <a:tc>
                      <a:txBody>
                        <a:bodyPr/>
                        <a:lstStyle/>
                        <a:p>
                          <a:endParaRPr lang="ja-JP"/>
                        </a:p>
                      </a:txBody>
                      <a:tcPr anchor="ctr">
                        <a:blipFill>
                          <a:blip r:embed="rId2"/>
                          <a:stretch>
                            <a:fillRect l="-63692" t="-2105" r="-100923" b="-535789"/>
                          </a:stretch>
                        </a:blipFill>
                      </a:tcPr>
                    </a:tc>
                    <a:tc>
                      <a:txBody>
                        <a:bodyPr/>
                        <a:lstStyle/>
                        <a:p>
                          <a:endParaRPr lang="ja-JP"/>
                        </a:p>
                      </a:txBody>
                      <a:tcPr anchor="ctr">
                        <a:blipFill>
                          <a:blip r:embed="rId2"/>
                          <a:stretch>
                            <a:fillRect l="-164198" t="-2105" r="-1235" b="-535789"/>
                          </a:stretch>
                        </a:blipFill>
                      </a:tcPr>
                    </a:tc>
                    <a:extLst>
                      <a:ext uri="{0D108BD9-81ED-4DB2-BD59-A6C34878D82A}">
                        <a16:rowId xmlns:a16="http://schemas.microsoft.com/office/drawing/2014/main" val="2688561874"/>
                      </a:ext>
                    </a:extLst>
                  </a:tr>
                  <a:tr h="335280">
                    <a:tc>
                      <a:txBody>
                        <a:bodyPr/>
                        <a:lstStyle/>
                        <a:p>
                          <a:r>
                            <a:rPr kumimoji="1" lang="en-US" altLang="ja-JP" sz="1600" dirty="0">
                              <a:latin typeface="+mn-lt"/>
                              <a:ea typeface="Yu Gothic" panose="020B0400000000000000" pitchFamily="34" charset="-128"/>
                            </a:rPr>
                            <a:t>Silver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1.59×10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6.30×10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2764425378"/>
                      </a:ext>
                    </a:extLst>
                  </a:tr>
                  <a:tr h="335280">
                    <a:tc>
                      <a:txBody>
                        <a:bodyPr/>
                        <a:lstStyle/>
                        <a:p>
                          <a:r>
                            <a:rPr kumimoji="1" lang="en-US" altLang="ja-JP" sz="1600" dirty="0">
                              <a:latin typeface="+mn-lt"/>
                              <a:ea typeface="Yu Gothic" panose="020B0400000000000000" pitchFamily="34" charset="-128"/>
                            </a:rPr>
                            <a:t>Copper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1.68×10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5.96×10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521673544"/>
                      </a:ext>
                    </a:extLst>
                  </a:tr>
                  <a:tr h="335280">
                    <a:tc>
                      <a:txBody>
                        <a:bodyPr/>
                        <a:lstStyle/>
                        <a:p>
                          <a:r>
                            <a:rPr kumimoji="1" lang="en-US" altLang="ja-JP" sz="1600" dirty="0">
                              <a:latin typeface="+mn-lt"/>
                              <a:ea typeface="Yu Gothic" panose="020B0400000000000000" pitchFamily="34" charset="-128"/>
                            </a:rPr>
                            <a:t>Gold</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2.44×10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4.11×10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001804738"/>
                      </a:ext>
                    </a:extLst>
                  </a:tr>
                  <a:tr h="335280">
                    <a:tc>
                      <a:txBody>
                        <a:bodyPr/>
                        <a:lstStyle/>
                        <a:p>
                          <a:r>
                            <a:rPr kumimoji="1" lang="en-US" altLang="ja-JP" sz="1600" dirty="0">
                              <a:latin typeface="+mn-lt"/>
                              <a:ea typeface="Yu Gothic" panose="020B0400000000000000" pitchFamily="34" charset="-128"/>
                            </a:rPr>
                            <a:t>Aluminum</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2.65×10</a:t>
                          </a:r>
                          <a:r>
                            <a:rPr kumimoji="1" lang="en-US" altLang="ja-JP" sz="1600" baseline="30000" dirty="0">
                              <a:latin typeface="+mn-lt"/>
                              <a:ea typeface="Yu Gothic" panose="020B0400000000000000" pitchFamily="34" charset="-128"/>
                            </a:rPr>
                            <a:t>-8</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3.77×10</a:t>
                          </a:r>
                          <a:r>
                            <a:rPr kumimoji="1" lang="en-US" altLang="ja-JP" sz="1600" baseline="30000" dirty="0">
                              <a:latin typeface="+mn-lt"/>
                              <a:ea typeface="Yu Gothic" panose="020B0400000000000000" pitchFamily="34" charset="-128"/>
                            </a:rPr>
                            <a:t>7</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940600461"/>
                      </a:ext>
                    </a:extLst>
                  </a:tr>
                  <a:tr h="335280">
                    <a:tc>
                      <a:txBody>
                        <a:bodyPr/>
                        <a:lstStyle/>
                        <a:p>
                          <a:r>
                            <a:rPr kumimoji="1" lang="en-US" altLang="ja-JP" sz="1600" dirty="0">
                              <a:latin typeface="+mn-lt"/>
                              <a:ea typeface="Yu Gothic" panose="020B0400000000000000" pitchFamily="34" charset="-128"/>
                            </a:rPr>
                            <a:t>Carbon</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5.0×10</a:t>
                          </a:r>
                          <a:r>
                            <a:rPr kumimoji="1" lang="en-US" altLang="ja-JP" sz="1600" baseline="30000" dirty="0">
                              <a:latin typeface="+mn-lt"/>
                              <a:ea typeface="Yu Gothic" panose="020B0400000000000000" pitchFamily="34" charset="-128"/>
                            </a:rPr>
                            <a:t>-6</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2.0×10</a:t>
                          </a:r>
                          <a:r>
                            <a:rPr kumimoji="1" lang="en-US" altLang="ja-JP" sz="1600" baseline="30000" dirty="0">
                              <a:latin typeface="+mn-lt"/>
                              <a:ea typeface="Yu Gothic" panose="020B0400000000000000" pitchFamily="34" charset="-128"/>
                            </a:rPr>
                            <a:t>5</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2224913367"/>
                      </a:ext>
                    </a:extLst>
                  </a:tr>
                  <a:tr h="335280">
                    <a:tc>
                      <a:txBody>
                        <a:bodyPr/>
                        <a:lstStyle/>
                        <a:p>
                          <a:r>
                            <a:rPr kumimoji="1" lang="en-US" altLang="ja-JP" sz="1600" dirty="0">
                              <a:latin typeface="+mn-lt"/>
                              <a:ea typeface="Yu Gothic" panose="020B0400000000000000" pitchFamily="34" charset="-128"/>
                            </a:rPr>
                            <a:t>Sea water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2.0×10</a:t>
                          </a:r>
                          <a:r>
                            <a:rPr kumimoji="1" lang="en-US" altLang="ja-JP" sz="1600" baseline="30000" dirty="0">
                              <a:latin typeface="+mn-lt"/>
                              <a:ea typeface="Yu Gothic" panose="020B0400000000000000" pitchFamily="34" charset="-128"/>
                            </a:rPr>
                            <a:t>-1</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4.8</a:t>
                          </a:r>
                          <a:endParaRPr kumimoji="1" lang="ja-JP" altLang="en-US" sz="1600" dirty="0">
                            <a:latin typeface="+mn-lt"/>
                            <a:ea typeface="Yu Gothic" panose="020B0400000000000000" pitchFamily="34" charset="-128"/>
                          </a:endParaRPr>
                        </a:p>
                      </a:txBody>
                      <a:tcPr/>
                    </a:tc>
                    <a:extLst>
                      <a:ext uri="{0D108BD9-81ED-4DB2-BD59-A6C34878D82A}">
                        <a16:rowId xmlns:a16="http://schemas.microsoft.com/office/drawing/2014/main" val="3720490293"/>
                      </a:ext>
                    </a:extLst>
                  </a:tr>
                  <a:tr h="335280">
                    <a:tc>
                      <a:txBody>
                        <a:bodyPr/>
                        <a:lstStyle/>
                        <a:p>
                          <a:r>
                            <a:rPr kumimoji="1" lang="en-US" altLang="ja-JP" sz="1600" dirty="0">
                              <a:latin typeface="+mn-lt"/>
                              <a:ea typeface="Yu Gothic" panose="020B0400000000000000" pitchFamily="34" charset="-128"/>
                            </a:rPr>
                            <a:t>Wood (dry)</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14</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-14</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839356399"/>
                      </a:ext>
                    </a:extLst>
                  </a:tr>
                  <a:tr h="335280">
                    <a:tc>
                      <a:txBody>
                        <a:bodyPr/>
                        <a:lstStyle/>
                        <a:p>
                          <a:r>
                            <a:rPr kumimoji="1" lang="en-US" altLang="ja-JP" sz="1600" dirty="0">
                              <a:latin typeface="+mn-lt"/>
                              <a:ea typeface="Yu Gothic" panose="020B0400000000000000" pitchFamily="34" charset="-128"/>
                            </a:rPr>
                            <a:t>Glass</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11</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15</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-15</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-11</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921254247"/>
                      </a:ext>
                    </a:extLst>
                  </a:tr>
                  <a:tr h="335280">
                    <a:tc>
                      <a:txBody>
                        <a:bodyPr/>
                        <a:lstStyle/>
                        <a:p>
                          <a:r>
                            <a:rPr kumimoji="1" lang="en-US" altLang="ja-JP" sz="1600" dirty="0">
                              <a:latin typeface="+mn-lt"/>
                              <a:ea typeface="Yu Gothic" panose="020B0400000000000000" pitchFamily="34" charset="-128"/>
                            </a:rPr>
                            <a:t>Air</a:t>
                          </a:r>
                          <a:endParaRPr kumimoji="1" lang="ja-JP" altLang="en-US" sz="16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9</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15</a:t>
                          </a:r>
                          <a:endParaRPr kumimoji="1" lang="ja-JP" altLang="en-US" sz="1600" baseline="30000" dirty="0">
                            <a:latin typeface="+mn-lt"/>
                            <a:ea typeface="Yu Gothic" panose="020B0400000000000000" pitchFamily="34" charset="-128"/>
                          </a:endParaRPr>
                        </a:p>
                      </a:txBody>
                      <a:tcPr/>
                    </a:tc>
                    <a:tc>
                      <a:txBody>
                        <a:bodyPr/>
                        <a:lstStyle/>
                        <a:p>
                          <a:r>
                            <a:rPr kumimoji="1" lang="en-US" altLang="ja-JP" sz="1600" dirty="0">
                              <a:latin typeface="+mn-lt"/>
                              <a:ea typeface="Yu Gothic" panose="020B0400000000000000" pitchFamily="34" charset="-128"/>
                            </a:rPr>
                            <a:t>10</a:t>
                          </a:r>
                          <a:r>
                            <a:rPr kumimoji="1" lang="en-US" altLang="ja-JP" sz="1600" baseline="30000" dirty="0">
                              <a:latin typeface="+mn-lt"/>
                              <a:ea typeface="Yu Gothic" panose="020B0400000000000000" pitchFamily="34" charset="-128"/>
                            </a:rPr>
                            <a:t>-15</a:t>
                          </a:r>
                          <a:r>
                            <a:rPr kumimoji="1" lang="en-US" altLang="ja-JP" sz="1600" dirty="0">
                              <a:latin typeface="+mn-lt"/>
                              <a:ea typeface="Yu Gothic" panose="020B0400000000000000" pitchFamily="34" charset="-128"/>
                            </a:rPr>
                            <a:t> to 10</a:t>
                          </a:r>
                          <a:r>
                            <a:rPr kumimoji="1" lang="en-US" altLang="ja-JP" sz="1600" baseline="30000" dirty="0">
                              <a:latin typeface="+mn-lt"/>
                              <a:ea typeface="Yu Gothic" panose="020B0400000000000000" pitchFamily="34" charset="-128"/>
                            </a:rPr>
                            <a:t>-9</a:t>
                          </a:r>
                          <a:endParaRPr kumimoji="1" lang="ja-JP" altLang="en-US" sz="1600" baseline="30000" dirty="0">
                            <a:latin typeface="+mn-lt"/>
                            <a:ea typeface="Yu Gothic" panose="020B0400000000000000" pitchFamily="34" charset="-128"/>
                          </a:endParaRPr>
                        </a:p>
                      </a:txBody>
                      <a:tcPr/>
                    </a:tc>
                    <a:extLst>
                      <a:ext uri="{0D108BD9-81ED-4DB2-BD59-A6C34878D82A}">
                        <a16:rowId xmlns:a16="http://schemas.microsoft.com/office/drawing/2014/main" val="3469626544"/>
                      </a:ext>
                    </a:extLst>
                  </a:tr>
                </a:tbl>
              </a:graphicData>
            </a:graphic>
          </p:graphicFrame>
        </mc:Fallback>
      </mc:AlternateContent>
      <p:sp>
        <p:nvSpPr>
          <p:cNvPr id="7" name="Oval 6">
            <a:extLst>
              <a:ext uri="{FF2B5EF4-FFF2-40B4-BE49-F238E27FC236}">
                <a16:creationId xmlns:a16="http://schemas.microsoft.com/office/drawing/2014/main" id="{EDED1C1A-4A5E-C182-ACB6-75832DE9212D}"/>
              </a:ext>
            </a:extLst>
          </p:cNvPr>
          <p:cNvSpPr/>
          <p:nvPr/>
        </p:nvSpPr>
        <p:spPr>
          <a:xfrm>
            <a:off x="5361766" y="3713613"/>
            <a:ext cx="261808" cy="261808"/>
          </a:xfrm>
          <a:prstGeom prst="ellipse">
            <a:avLst/>
          </a:prstGeom>
          <a:solidFill>
            <a:srgbClr val="FFCCFF"/>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40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336EA50A-9DFD-675D-154F-7E1DBC8E0277}"/>
              </a:ext>
            </a:extLst>
          </p:cNvPr>
          <p:cNvSpPr/>
          <p:nvPr/>
        </p:nvSpPr>
        <p:spPr>
          <a:xfrm>
            <a:off x="3200409" y="5092927"/>
            <a:ext cx="261808" cy="261808"/>
          </a:xfrm>
          <a:prstGeom prst="ellipse">
            <a:avLst/>
          </a:prstGeom>
          <a:solidFill>
            <a:srgbClr val="FFCCFF"/>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40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6828B921-5FBF-9DBB-789B-A3D8F3687815}"/>
              </a:ext>
            </a:extLst>
          </p:cNvPr>
          <p:cNvSpPr/>
          <p:nvPr/>
        </p:nvSpPr>
        <p:spPr>
          <a:xfrm>
            <a:off x="3200409" y="4789606"/>
            <a:ext cx="261808" cy="261808"/>
          </a:xfrm>
          <a:prstGeom prst="ellipse">
            <a:avLst/>
          </a:prstGeom>
          <a:solidFill>
            <a:schemeClr val="accent6">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40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06F57B33-D4F1-D286-14ED-9E97627A9669}"/>
              </a:ext>
            </a:extLst>
          </p:cNvPr>
          <p:cNvSpPr/>
          <p:nvPr/>
        </p:nvSpPr>
        <p:spPr>
          <a:xfrm>
            <a:off x="4526480" y="3545243"/>
            <a:ext cx="261808" cy="261808"/>
          </a:xfrm>
          <a:prstGeom prst="ellipse">
            <a:avLst/>
          </a:prstGeom>
          <a:solidFill>
            <a:schemeClr val="accent6">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TextBox 4">
                <a:extLst>
                  <a:ext uri="{FF2B5EF4-FFF2-40B4-BE49-F238E27FC236}">
                    <a16:creationId xmlns:a16="http://schemas.microsoft.com/office/drawing/2014/main" id="{B24BAD6C-DED6-27C7-F8E6-36A920B91E9F}"/>
                  </a:ext>
                </a:extLst>
              </p:cNvPr>
              <p:cNvSpPr txBox="1"/>
              <p:nvPr/>
            </p:nvSpPr>
            <p:spPr>
              <a:xfrm>
                <a:off x="3856741" y="3192115"/>
                <a:ext cx="2063450" cy="7927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𝜌</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ℓ</m:t>
                          </m:r>
                        </m:num>
                        <m:den>
                          <m:r>
                            <a:rPr lang="en-US" sz="2400" b="0" i="1" smtClean="0">
                              <a:latin typeface="Cambria Math" panose="02040503050406030204" pitchFamily="18" charset="0"/>
                              <a:ea typeface="Cambria Math" panose="02040503050406030204" pitchFamily="18" charset="0"/>
                            </a:rPr>
                            <m:t>𝐴</m:t>
                          </m:r>
                        </m:den>
                      </m:f>
                      <m:r>
                        <a:rPr lang="en-US" sz="2400" b="0" i="0"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ℓ</m:t>
                          </m:r>
                        </m:num>
                        <m:den>
                          <m:r>
                            <a:rPr lang="en-US" sz="2400" i="1" smtClean="0">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𝐴</m:t>
                          </m:r>
                        </m:den>
                      </m:f>
                    </m:oMath>
                  </m:oMathPara>
                </a14:m>
                <a:endParaRPr kumimoji="1" lang="en-US" sz="2400" dirty="0">
                  <a:latin typeface="Arial" panose="020B0604020202020204" pitchFamily="34" charset="0"/>
                  <a:cs typeface="Arial" panose="020B0604020202020204" pitchFamily="34" charset="0"/>
                </a:endParaRPr>
              </a:p>
            </p:txBody>
          </p:sp>
        </mc:Choice>
        <mc:Fallback xmlns="">
          <p:sp>
            <p:nvSpPr>
              <p:cNvPr id="11" name="TextBox 4">
                <a:extLst>
                  <a:ext uri="{FF2B5EF4-FFF2-40B4-BE49-F238E27FC236}">
                    <a16:creationId xmlns:a16="http://schemas.microsoft.com/office/drawing/2014/main" id="{B24BAD6C-DED6-27C7-F8E6-36A920B91E9F}"/>
                  </a:ext>
                </a:extLst>
              </p:cNvPr>
              <p:cNvSpPr txBox="1">
                <a:spLocks noRot="1" noChangeAspect="1" noMove="1" noResize="1" noEditPoints="1" noAdjustHandles="1" noChangeArrowheads="1" noChangeShapeType="1" noTextEdit="1"/>
              </p:cNvSpPr>
              <p:nvPr/>
            </p:nvSpPr>
            <p:spPr>
              <a:xfrm>
                <a:off x="3856741" y="3192115"/>
                <a:ext cx="2063450" cy="792781"/>
              </a:xfrm>
              <a:prstGeom prst="rect">
                <a:avLst/>
              </a:prstGeom>
              <a:blipFill>
                <a:blip r:embed="rId3"/>
                <a:stretch>
                  <a:fillRect/>
                </a:stretch>
              </a:blipFill>
            </p:spPr>
            <p:txBody>
              <a:bodyPr/>
              <a:lstStyle/>
              <a:p>
                <a:r>
                  <a:rPr lang="ja-JP" altLang="en-US">
                    <a:noFill/>
                  </a:rPr>
                  <a:t> </a:t>
                </a:r>
              </a:p>
            </p:txBody>
          </p:sp>
        </mc:Fallback>
      </mc:AlternateContent>
      <p:sp>
        <p:nvSpPr>
          <p:cNvPr id="12" name="円柱 1">
            <a:extLst>
              <a:ext uri="{FF2B5EF4-FFF2-40B4-BE49-F238E27FC236}">
                <a16:creationId xmlns:a16="http://schemas.microsoft.com/office/drawing/2014/main" id="{DDFCB28F-EEC9-0B12-E5B0-000FAFD943A4}"/>
              </a:ext>
            </a:extLst>
          </p:cNvPr>
          <p:cNvSpPr/>
          <p:nvPr/>
        </p:nvSpPr>
        <p:spPr>
          <a:xfrm rot="16200000">
            <a:off x="1888682" y="2382102"/>
            <a:ext cx="1030778" cy="2546468"/>
          </a:xfrm>
          <a:prstGeom prst="can">
            <a:avLst>
              <a:gd name="adj" fmla="val 37366"/>
            </a:avLst>
          </a:prstGeom>
          <a:solidFill>
            <a:schemeClr val="bg1">
              <a:lumMod val="85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3" name="テキスト ボックス 9">
                <a:extLst>
                  <a:ext uri="{FF2B5EF4-FFF2-40B4-BE49-F238E27FC236}">
                    <a16:creationId xmlns:a16="http://schemas.microsoft.com/office/drawing/2014/main" id="{AF8291D0-944F-A741-2325-90130F7810C9}"/>
                  </a:ext>
                </a:extLst>
              </p:cNvPr>
              <p:cNvSpPr txBox="1"/>
              <p:nvPr/>
            </p:nvSpPr>
            <p:spPr>
              <a:xfrm>
                <a:off x="1836993" y="3390448"/>
                <a:ext cx="1393330" cy="646331"/>
              </a:xfrm>
              <a:prstGeom prst="rect">
                <a:avLst/>
              </a:prstGeom>
              <a:noFill/>
            </p:spPr>
            <p:txBody>
              <a:bodyPr wrap="none" rtlCol="0">
                <a:spAutoFit/>
              </a:bodyPr>
              <a:lstStyle/>
              <a:p>
                <a:pPr algn="l"/>
                <a:r>
                  <a:rPr kumimoji="1" lang="en-US" altLang="ja-JP" sz="1600" dirty="0">
                    <a:latin typeface="Arial" panose="020B0604020202020204" pitchFamily="34" charset="0"/>
                    <a:ea typeface="Yu Gothic" panose="020B0400000000000000" pitchFamily="34" charset="-128"/>
                    <a:cs typeface="Arial" panose="020B0604020202020204" pitchFamily="34" charset="0"/>
                  </a:rPr>
                  <a:t>Material with </a:t>
                </a:r>
              </a:p>
              <a:p>
                <a:pPr algn="l"/>
                <a:r>
                  <a:rPr kumimoji="1" lang="en-US" altLang="ja-JP" sz="1600" dirty="0">
                    <a:latin typeface="Arial" panose="020B0604020202020204" pitchFamily="34" charset="0"/>
                    <a:ea typeface="Yu Gothic" panose="020B0400000000000000" pitchFamily="34" charset="-128"/>
                    <a:cs typeface="Arial" panose="020B0604020202020204" pitchFamily="34" charset="0"/>
                  </a:rPr>
                  <a:t>resistivity,</a:t>
                </a:r>
                <a14:m>
                  <m:oMath xmlns:m="http://schemas.openxmlformats.org/officeDocument/2006/math">
                    <m:r>
                      <a:rPr kumimoji="1" lang="en-US" altLang="ja-JP" sz="2000" b="0" i="0" smtClean="0">
                        <a:latin typeface="Cambria Math" panose="02040503050406030204" pitchFamily="18" charset="0"/>
                      </a:rPr>
                      <m:t>   </m:t>
                    </m:r>
                    <m:r>
                      <a:rPr kumimoji="1" lang="ja-JP" altLang="en-US" sz="2000" i="1" smtClean="0">
                        <a:latin typeface="Cambria Math" panose="02040503050406030204" pitchFamily="18" charset="0"/>
                      </a:rPr>
                      <m:t>𝜌</m:t>
                    </m:r>
                  </m:oMath>
                </a14:m>
                <a:endParaRPr kumimoji="1" lang="ja-JP" altLang="en-US" sz="1600" dirty="0">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13" name="テキスト ボックス 9">
                <a:extLst>
                  <a:ext uri="{FF2B5EF4-FFF2-40B4-BE49-F238E27FC236}">
                    <a16:creationId xmlns:a16="http://schemas.microsoft.com/office/drawing/2014/main" id="{AF8291D0-944F-A741-2325-90130F7810C9}"/>
                  </a:ext>
                </a:extLst>
              </p:cNvPr>
              <p:cNvSpPr txBox="1">
                <a:spLocks noRot="1" noChangeAspect="1" noMove="1" noResize="1" noEditPoints="1" noAdjustHandles="1" noChangeArrowheads="1" noChangeShapeType="1" noTextEdit="1"/>
              </p:cNvSpPr>
              <p:nvPr/>
            </p:nvSpPr>
            <p:spPr>
              <a:xfrm>
                <a:off x="1836993" y="3390448"/>
                <a:ext cx="1393330" cy="646331"/>
              </a:xfrm>
              <a:prstGeom prst="rect">
                <a:avLst/>
              </a:prstGeom>
              <a:blipFill>
                <a:blip r:embed="rId4"/>
                <a:stretch>
                  <a:fillRect l="-2183" t="-2830" r="-1310" b="-103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18DECF4A-1C5F-FA45-76F1-7CDBE8696A4B}"/>
                  </a:ext>
                </a:extLst>
              </p:cNvPr>
              <p:cNvSpPr txBox="1"/>
              <p:nvPr/>
            </p:nvSpPr>
            <p:spPr>
              <a:xfrm>
                <a:off x="1858253" y="2199271"/>
                <a:ext cx="902491" cy="307777"/>
              </a:xfrm>
              <a:prstGeom prst="rect">
                <a:avLst/>
              </a:prstGeom>
              <a:noFill/>
            </p:spPr>
            <p:txBody>
              <a:bodyPr wrap="none" lIns="0" tIns="0" rIns="0" bIns="0" rtlCol="0">
                <a:spAutoFit/>
              </a:bodyPr>
              <a:lstStyle/>
              <a:p>
                <a:r>
                  <a:rPr lang="en-US" sz="1600" dirty="0">
                    <a:latin typeface="Arial" panose="020B0604020202020204" pitchFamily="34" charset="0"/>
                    <a:ea typeface="Yu Gothic" panose="020B0400000000000000" pitchFamily="34" charset="-128"/>
                    <a:cs typeface="Arial" panose="020B0604020202020204" pitchFamily="34" charset="0"/>
                  </a:rPr>
                  <a:t>Length, </a:t>
                </a:r>
                <a14:m>
                  <m:oMath xmlns:m="http://schemas.openxmlformats.org/officeDocument/2006/math">
                    <m:r>
                      <a:rPr kumimoji="1" lang="en-US" altLang="ja-JP" sz="2000" b="0" i="1" smtClean="0">
                        <a:latin typeface="Cambria Math" panose="02040503050406030204" pitchFamily="18" charset="0"/>
                        <a:ea typeface="Cambria Math" panose="02040503050406030204" pitchFamily="18" charset="0"/>
                      </a:rPr>
                      <m:t>ℓ</m:t>
                    </m:r>
                  </m:oMath>
                </a14:m>
                <a:endParaRPr kumimoji="1" lang="ja-JP" altLang="en-US" sz="1600" dirty="0">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14" name="テキスト ボックス 13">
                <a:extLst>
                  <a:ext uri="{FF2B5EF4-FFF2-40B4-BE49-F238E27FC236}">
                    <a16:creationId xmlns:a16="http://schemas.microsoft.com/office/drawing/2014/main" id="{18DECF4A-1C5F-FA45-76F1-7CDBE8696A4B}"/>
                  </a:ext>
                </a:extLst>
              </p:cNvPr>
              <p:cNvSpPr txBox="1">
                <a:spLocks noRot="1" noChangeAspect="1" noMove="1" noResize="1" noEditPoints="1" noAdjustHandles="1" noChangeArrowheads="1" noChangeShapeType="1" noTextEdit="1"/>
              </p:cNvSpPr>
              <p:nvPr/>
            </p:nvSpPr>
            <p:spPr>
              <a:xfrm>
                <a:off x="1858253" y="2199271"/>
                <a:ext cx="902491" cy="307777"/>
              </a:xfrm>
              <a:prstGeom prst="rect">
                <a:avLst/>
              </a:prstGeom>
              <a:blipFill>
                <a:blip r:embed="rId5"/>
                <a:stretch>
                  <a:fillRect l="-14189" t="-4000" r="-6757" b="-3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9">
                <a:extLst>
                  <a:ext uri="{FF2B5EF4-FFF2-40B4-BE49-F238E27FC236}">
                    <a16:creationId xmlns:a16="http://schemas.microsoft.com/office/drawing/2014/main" id="{6AFD2B36-7D51-F2DF-58DD-6837D4CC88E1}"/>
                  </a:ext>
                </a:extLst>
              </p:cNvPr>
              <p:cNvSpPr txBox="1"/>
              <p:nvPr/>
            </p:nvSpPr>
            <p:spPr>
              <a:xfrm>
                <a:off x="395096" y="4586480"/>
                <a:ext cx="2365648" cy="400110"/>
              </a:xfrm>
              <a:prstGeom prst="rect">
                <a:avLst/>
              </a:prstGeom>
              <a:noFill/>
            </p:spPr>
            <p:txBody>
              <a:bodyPr wrap="none" rtlCol="0">
                <a:spAutoFit/>
              </a:bodyPr>
              <a:lstStyle/>
              <a:p>
                <a:pPr algn="l"/>
                <a:r>
                  <a:rPr lang="en-US" sz="1600" dirty="0">
                    <a:latin typeface="Arial" panose="020B0604020202020204" pitchFamily="34" charset="0"/>
                    <a:ea typeface="Yu Gothic" panose="020B0400000000000000" pitchFamily="34" charset="-128"/>
                    <a:cs typeface="Arial" panose="020B0604020202020204" pitchFamily="34" charset="0"/>
                  </a:rPr>
                  <a:t>Cross-sectional area </a:t>
                </a:r>
                <a14:m>
                  <m:oMath xmlns:m="http://schemas.openxmlformats.org/officeDocument/2006/math">
                    <m:r>
                      <a:rPr lang="en-US" sz="2000" b="0" i="1" smtClean="0">
                        <a:latin typeface="Cambria Math" panose="02040503050406030204" pitchFamily="18" charset="0"/>
                      </a:rPr>
                      <m:t>𝐴</m:t>
                    </m:r>
                  </m:oMath>
                </a14:m>
                <a:endParaRPr kumimoji="1" lang="ja-JP" altLang="en-US" sz="1600" dirty="0">
                  <a:latin typeface="Arial" panose="020B0604020202020204" pitchFamily="34" charset="0"/>
                  <a:cs typeface="Arial" panose="020B0604020202020204" pitchFamily="34" charset="0"/>
                </a:endParaRPr>
              </a:p>
            </p:txBody>
          </p:sp>
        </mc:Choice>
        <mc:Fallback xmlns="">
          <p:sp>
            <p:nvSpPr>
              <p:cNvPr id="15" name="テキスト ボックス 9">
                <a:extLst>
                  <a:ext uri="{FF2B5EF4-FFF2-40B4-BE49-F238E27FC236}">
                    <a16:creationId xmlns:a16="http://schemas.microsoft.com/office/drawing/2014/main" id="{6AFD2B36-7D51-F2DF-58DD-6837D4CC88E1}"/>
                  </a:ext>
                </a:extLst>
              </p:cNvPr>
              <p:cNvSpPr txBox="1">
                <a:spLocks noRot="1" noChangeAspect="1" noMove="1" noResize="1" noEditPoints="1" noAdjustHandles="1" noChangeArrowheads="1" noChangeShapeType="1" noTextEdit="1"/>
              </p:cNvSpPr>
              <p:nvPr/>
            </p:nvSpPr>
            <p:spPr>
              <a:xfrm>
                <a:off x="395096" y="4586480"/>
                <a:ext cx="2365648" cy="400110"/>
              </a:xfrm>
              <a:prstGeom prst="rect">
                <a:avLst/>
              </a:prstGeom>
              <a:blipFill>
                <a:blip r:embed="rId6"/>
                <a:stretch>
                  <a:fillRect l="-1546" b="-16667"/>
                </a:stretch>
              </a:blipFill>
            </p:spPr>
            <p:txBody>
              <a:bodyPr/>
              <a:lstStyle/>
              <a:p>
                <a:r>
                  <a:rPr lang="ja-JP" altLang="en-US">
                    <a:noFill/>
                  </a:rPr>
                  <a:t> </a:t>
                </a:r>
              </a:p>
            </p:txBody>
          </p:sp>
        </mc:Fallback>
      </mc:AlternateContent>
      <p:cxnSp>
        <p:nvCxnSpPr>
          <p:cNvPr id="16" name="Straight Arrow Connector 19">
            <a:extLst>
              <a:ext uri="{FF2B5EF4-FFF2-40B4-BE49-F238E27FC236}">
                <a16:creationId xmlns:a16="http://schemas.microsoft.com/office/drawing/2014/main" id="{225C3B71-38A8-BDD9-4936-785DB785D564}"/>
              </a:ext>
            </a:extLst>
          </p:cNvPr>
          <p:cNvCxnSpPr>
            <a:cxnSpLocks/>
          </p:cNvCxnSpPr>
          <p:nvPr/>
        </p:nvCxnSpPr>
        <p:spPr>
          <a:xfrm flipV="1">
            <a:off x="1016503" y="3953661"/>
            <a:ext cx="295062" cy="63281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A99D75EB-3229-2FB3-0CAC-3EF7244C7892}"/>
              </a:ext>
            </a:extLst>
          </p:cNvPr>
          <p:cNvCxnSpPr/>
          <p:nvPr/>
        </p:nvCxnSpPr>
        <p:spPr>
          <a:xfrm flipV="1">
            <a:off x="1311565" y="2304905"/>
            <a:ext cx="0" cy="817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22">
            <a:extLst>
              <a:ext uri="{FF2B5EF4-FFF2-40B4-BE49-F238E27FC236}">
                <a16:creationId xmlns:a16="http://schemas.microsoft.com/office/drawing/2014/main" id="{420256F5-9D87-B07D-58D9-1DA2B242543A}"/>
              </a:ext>
            </a:extLst>
          </p:cNvPr>
          <p:cNvCxnSpPr/>
          <p:nvPr/>
        </p:nvCxnSpPr>
        <p:spPr>
          <a:xfrm flipV="1">
            <a:off x="3514707" y="2304905"/>
            <a:ext cx="0" cy="817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24">
            <a:extLst>
              <a:ext uri="{FF2B5EF4-FFF2-40B4-BE49-F238E27FC236}">
                <a16:creationId xmlns:a16="http://schemas.microsoft.com/office/drawing/2014/main" id="{55969A4D-8785-D1B9-2D26-ACDD28D474FE}"/>
              </a:ext>
            </a:extLst>
          </p:cNvPr>
          <p:cNvCxnSpPr/>
          <p:nvPr/>
        </p:nvCxnSpPr>
        <p:spPr>
          <a:xfrm>
            <a:off x="1311565" y="2561043"/>
            <a:ext cx="2190686"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8">
                <a:extLst>
                  <a:ext uri="{FF2B5EF4-FFF2-40B4-BE49-F238E27FC236}">
                    <a16:creationId xmlns:a16="http://schemas.microsoft.com/office/drawing/2014/main" id="{86B2D3E9-A460-01E0-C322-118F24DA5334}"/>
                  </a:ext>
                </a:extLst>
              </p:cNvPr>
              <p:cNvSpPr txBox="1"/>
              <p:nvPr/>
            </p:nvSpPr>
            <p:spPr>
              <a:xfrm>
                <a:off x="3262057" y="4656921"/>
                <a:ext cx="1859676" cy="693010"/>
              </a:xfrm>
              <a:prstGeom prst="rect">
                <a:avLst/>
              </a:prstGeom>
              <a:noFill/>
            </p:spPr>
            <p:txBody>
              <a:bodyPr wrap="none" lIns="0" tIns="0" rIns="0" bIns="0" rtlCol="0">
                <a:spAutoFit/>
              </a:bodyPr>
              <a:lstStyle/>
              <a:p>
                <a:pPr algn="l">
                  <a:lnSpc>
                    <a:spcPct val="150000"/>
                  </a:lnSpc>
                </a:pPr>
                <a14:m>
                  <m:oMath xmlns:m="http://schemas.openxmlformats.org/officeDocument/2006/math">
                    <m:r>
                      <a:rPr kumimoji="1" lang="ja-JP" altLang="en-US" sz="1600" i="1" smtClean="0">
                        <a:latin typeface="Cambria Math" panose="02040503050406030204" pitchFamily="18" charset="0"/>
                      </a:rPr>
                      <m:t>𝜌</m:t>
                    </m:r>
                  </m:oMath>
                </a14:m>
                <a:r>
                  <a:rPr kumimoji="1" lang="en-US" altLang="ja-JP" sz="1600" dirty="0">
                    <a:latin typeface="Arial" panose="020B0604020202020204" pitchFamily="34" charset="0"/>
                    <a:ea typeface="Yu Gothic" panose="020B0400000000000000" pitchFamily="34" charset="-128"/>
                    <a:cs typeface="Arial" panose="020B0604020202020204" pitchFamily="34" charset="0"/>
                  </a:rPr>
                  <a:t>: resistivity [</a:t>
                </a:r>
                <a14:m>
                  <m:oMath xmlns:m="http://schemas.openxmlformats.org/officeDocument/2006/math">
                    <m:r>
                      <m:rPr>
                        <m:sty m:val="p"/>
                      </m:rPr>
                      <a:rPr kumimoji="1" lang="el-GR" altLang="ja-JP" sz="1600" i="1" smtClean="0">
                        <a:latin typeface="Cambria Math" panose="02040503050406030204" pitchFamily="18" charset="0"/>
                        <a:ea typeface="Cambria Math" panose="02040503050406030204" pitchFamily="18" charset="0"/>
                      </a:rPr>
                      <m:t>Ω</m:t>
                    </m:r>
                    <m:r>
                      <m:rPr>
                        <m:sty m:val="p"/>
                      </m:rPr>
                      <a:rPr kumimoji="1" lang="en-US" altLang="ja-JP" sz="1600" b="0" i="0" smtClean="0">
                        <a:latin typeface="Cambria Math" panose="02040503050406030204" pitchFamily="18" charset="0"/>
                        <a:ea typeface="Cambria Math" panose="02040503050406030204" pitchFamily="18" charset="0"/>
                      </a:rPr>
                      <m:t>m</m:t>
                    </m:r>
                  </m:oMath>
                </a14:m>
                <a:r>
                  <a:rPr kumimoji="1" lang="en-US" altLang="ja-JP" sz="1600" dirty="0">
                    <a:latin typeface="Arial" panose="020B0604020202020204" pitchFamily="34" charset="0"/>
                    <a:ea typeface="Yu Gothic" panose="020B0400000000000000" pitchFamily="34" charset="-128"/>
                    <a:cs typeface="Arial" panose="020B0604020202020204" pitchFamily="34" charset="0"/>
                  </a:rPr>
                  <a:t>]</a:t>
                </a:r>
              </a:p>
              <a:p>
                <a:pPr algn="l">
                  <a:lnSpc>
                    <a:spcPct val="150000"/>
                  </a:lnSpc>
                </a:pPr>
                <a14:m>
                  <m:oMath xmlns:m="http://schemas.openxmlformats.org/officeDocument/2006/math">
                    <m:r>
                      <a:rPr kumimoji="1" lang="ja-JP" altLang="en-US" sz="1600" i="1" smtClean="0">
                        <a:latin typeface="Cambria Math" panose="02040503050406030204" pitchFamily="18" charset="0"/>
                      </a:rPr>
                      <m:t>𝜎</m:t>
                    </m:r>
                  </m:oMath>
                </a14:m>
                <a:r>
                  <a:rPr kumimoji="1" lang="en-US" altLang="ja-JP" sz="1600" dirty="0">
                    <a:latin typeface="Arial" panose="020B0604020202020204" pitchFamily="34" charset="0"/>
                    <a:ea typeface="Yu Gothic" panose="020B0400000000000000" pitchFamily="34" charset="-128"/>
                    <a:cs typeface="Arial" panose="020B0604020202020204" pitchFamily="34" charset="0"/>
                  </a:rPr>
                  <a:t>: conductivity [</a:t>
                </a:r>
                <a14:m>
                  <m:oMath xmlns:m="http://schemas.openxmlformats.org/officeDocument/2006/math">
                    <m:r>
                      <m:rPr>
                        <m:sty m:val="p"/>
                      </m:rPr>
                      <a:rPr kumimoji="1" lang="en-US" altLang="ja-JP" sz="1600" b="0" i="0" smtClean="0">
                        <a:latin typeface="Cambria Math" panose="02040503050406030204" pitchFamily="18" charset="0"/>
                      </a:rPr>
                      <m:t>S</m:t>
                    </m:r>
                    <m:r>
                      <a:rPr kumimoji="1" lang="en-US" altLang="ja-JP" sz="1600" b="0" i="0" smtClean="0">
                        <a:latin typeface="Cambria Math" panose="02040503050406030204" pitchFamily="18" charset="0"/>
                      </a:rPr>
                      <m:t>/</m:t>
                    </m:r>
                    <m:r>
                      <m:rPr>
                        <m:sty m:val="p"/>
                      </m:rPr>
                      <a:rPr kumimoji="1" lang="en-US" altLang="ja-JP" sz="1600" b="0" i="0" smtClean="0">
                        <a:latin typeface="Cambria Math" panose="02040503050406030204" pitchFamily="18" charset="0"/>
                      </a:rPr>
                      <m:t>m</m:t>
                    </m:r>
                  </m:oMath>
                </a14:m>
                <a:r>
                  <a:rPr kumimoji="1" lang="en-US" altLang="ja-JP" sz="1600" dirty="0">
                    <a:latin typeface="Arial" panose="020B0604020202020204" pitchFamily="34" charset="0"/>
                    <a:ea typeface="Yu Gothic" panose="020B0400000000000000" pitchFamily="34" charset="-128"/>
                    <a:cs typeface="Arial" panose="020B0604020202020204" pitchFamily="34" charset="0"/>
                  </a:rPr>
                  <a:t>]</a:t>
                </a:r>
                <a:endParaRPr kumimoji="1" lang="ja-JP" altLang="en-US" sz="1600" dirty="0">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20" name="テキスト ボックス 18">
                <a:extLst>
                  <a:ext uri="{FF2B5EF4-FFF2-40B4-BE49-F238E27FC236}">
                    <a16:creationId xmlns:a16="http://schemas.microsoft.com/office/drawing/2014/main" id="{86B2D3E9-A460-01E0-C322-118F24DA5334}"/>
                  </a:ext>
                </a:extLst>
              </p:cNvPr>
              <p:cNvSpPr txBox="1">
                <a:spLocks noRot="1" noChangeAspect="1" noMove="1" noResize="1" noEditPoints="1" noAdjustHandles="1" noChangeArrowheads="1" noChangeShapeType="1" noTextEdit="1"/>
              </p:cNvSpPr>
              <p:nvPr/>
            </p:nvSpPr>
            <p:spPr>
              <a:xfrm>
                <a:off x="3262057" y="4656921"/>
                <a:ext cx="1859676" cy="693010"/>
              </a:xfrm>
              <a:prstGeom prst="rect">
                <a:avLst/>
              </a:prstGeom>
              <a:blipFill>
                <a:blip r:embed="rId7"/>
                <a:stretch>
                  <a:fillRect l="-3934" r="-5574" b="-16667"/>
                </a:stretch>
              </a:blipFill>
            </p:spPr>
            <p:txBody>
              <a:bodyPr/>
              <a:lstStyle/>
              <a:p>
                <a:r>
                  <a:rPr lang="ja-JP" altLang="en-US">
                    <a:noFill/>
                  </a:rPr>
                  <a:t> </a:t>
                </a:r>
              </a:p>
            </p:txBody>
          </p:sp>
        </mc:Fallback>
      </mc:AlternateContent>
      <p:sp>
        <p:nvSpPr>
          <p:cNvPr id="22" name="テキスト ボックス 21">
            <a:extLst>
              <a:ext uri="{FF2B5EF4-FFF2-40B4-BE49-F238E27FC236}">
                <a16:creationId xmlns:a16="http://schemas.microsoft.com/office/drawing/2014/main" id="{758B314E-137E-4046-E6F8-2085F510A402}"/>
              </a:ext>
            </a:extLst>
          </p:cNvPr>
          <p:cNvSpPr txBox="1"/>
          <p:nvPr/>
        </p:nvSpPr>
        <p:spPr>
          <a:xfrm>
            <a:off x="497149" y="5676085"/>
            <a:ext cx="11404637" cy="707886"/>
          </a:xfrm>
          <a:prstGeom prst="rect">
            <a:avLst/>
          </a:prstGeom>
          <a:noFill/>
        </p:spPr>
        <p:txBody>
          <a:bodyPr wrap="square">
            <a:spAutoFit/>
          </a:bodyPr>
          <a:lstStyle/>
          <a:p>
            <a:r>
              <a:rPr lang="en-US" altLang="ja-JP" sz="2000" dirty="0">
                <a:latin typeface="Arial" panose="020B0604020202020204" pitchFamily="34" charset="0"/>
                <a:cs typeface="Arial" panose="020B0604020202020204" pitchFamily="34" charset="0"/>
              </a:rPr>
              <a:t>Resistance increases with </a:t>
            </a:r>
            <a:r>
              <a:rPr lang="en-US" altLang="ja-JP" sz="2000" b="1" dirty="0">
                <a:latin typeface="Arial" panose="020B0604020202020204" pitchFamily="34" charset="0"/>
                <a:cs typeface="Arial" panose="020B0604020202020204" pitchFamily="34" charset="0"/>
              </a:rPr>
              <a:t>length</a:t>
            </a:r>
            <a:r>
              <a:rPr lang="en-US" altLang="ja-JP" sz="2000" dirty="0">
                <a:latin typeface="Arial" panose="020B0604020202020204" pitchFamily="34" charset="0"/>
                <a:cs typeface="Arial" panose="020B0604020202020204" pitchFamily="34" charset="0"/>
              </a:rPr>
              <a:t> and </a:t>
            </a:r>
            <a:r>
              <a:rPr lang="en-US" altLang="ja-JP" sz="2000" b="1" dirty="0">
                <a:latin typeface="Arial" panose="020B0604020202020204" pitchFamily="34" charset="0"/>
                <a:cs typeface="Arial" panose="020B0604020202020204" pitchFamily="34" charset="0"/>
              </a:rPr>
              <a:t>resistivity</a:t>
            </a:r>
            <a:r>
              <a:rPr lang="en-US" altLang="ja-JP" sz="2000" dirty="0">
                <a:latin typeface="Arial" panose="020B0604020202020204" pitchFamily="34" charset="0"/>
                <a:cs typeface="Arial" panose="020B0604020202020204" pitchFamily="34" charset="0"/>
              </a:rPr>
              <a:t>, and decreases with </a:t>
            </a:r>
            <a:r>
              <a:rPr lang="en-US" altLang="ja-JP" sz="2000" b="1" dirty="0">
                <a:latin typeface="Arial" panose="020B0604020202020204" pitchFamily="34" charset="0"/>
                <a:cs typeface="Arial" panose="020B0604020202020204" pitchFamily="34" charset="0"/>
              </a:rPr>
              <a:t>area</a:t>
            </a:r>
            <a:r>
              <a:rPr lang="en-US" altLang="ja-JP" sz="2000" dirty="0">
                <a:latin typeface="Arial" panose="020B0604020202020204" pitchFamily="34" charset="0"/>
                <a:cs typeface="Arial" panose="020B0604020202020204" pitchFamily="34" charset="0"/>
              </a:rPr>
              <a:t> and </a:t>
            </a:r>
            <a:r>
              <a:rPr lang="en-US" altLang="ja-JP" sz="2000" b="1" dirty="0">
                <a:latin typeface="Arial" panose="020B0604020202020204" pitchFamily="34" charset="0"/>
                <a:cs typeface="Arial" panose="020B0604020202020204" pitchFamily="34" charset="0"/>
              </a:rPr>
              <a:t>conductivity</a:t>
            </a:r>
            <a:r>
              <a:rPr lang="en-US" altLang="ja-JP" sz="2000" dirty="0">
                <a:latin typeface="Arial" panose="020B0604020202020204" pitchFamily="34" charset="0"/>
                <a:cs typeface="Arial" panose="020B0604020202020204" pitchFamily="34" charset="0"/>
              </a:rPr>
              <a:t>.</a:t>
            </a:r>
          </a:p>
          <a:p>
            <a:r>
              <a:rPr lang="en-US" altLang="ja-JP" sz="2000" dirty="0">
                <a:latin typeface="Arial" panose="020B0604020202020204" pitchFamily="34" charset="0"/>
                <a:cs typeface="Arial" panose="020B0604020202020204" pitchFamily="34" charset="0"/>
              </a:rPr>
              <a:t>It also </a:t>
            </a:r>
            <a:r>
              <a:rPr lang="en-US" altLang="ja-JP" sz="2000" b="1" dirty="0">
                <a:latin typeface="Arial" panose="020B0604020202020204" pitchFamily="34" charset="0"/>
                <a:cs typeface="Arial" panose="020B0604020202020204" pitchFamily="34" charset="0"/>
              </a:rPr>
              <a:t>depends on temperature</a:t>
            </a:r>
            <a:r>
              <a:rPr lang="en-US" altLang="ja-JP" sz="2000" dirty="0">
                <a:latin typeface="Arial" panose="020B0604020202020204" pitchFamily="34" charset="0"/>
                <a:cs typeface="Arial" panose="020B0604020202020204" pitchFamily="34" charset="0"/>
              </a:rPr>
              <a:t>—resistance usually increases as temperature rises.</a:t>
            </a:r>
            <a:endParaRPr lang="ja-JP" altLang="en-US" sz="2000" dirty="0">
              <a:latin typeface="Arial" panose="020B0604020202020204" pitchFamily="34" charset="0"/>
              <a:cs typeface="Arial" panose="020B0604020202020204" pitchFamily="34" charset="0"/>
            </a:endParaRPr>
          </a:p>
        </p:txBody>
      </p:sp>
      <p:sp>
        <p:nvSpPr>
          <p:cNvPr id="21" name="スライド番号プレースホルダー 20">
            <a:extLst>
              <a:ext uri="{FF2B5EF4-FFF2-40B4-BE49-F238E27FC236}">
                <a16:creationId xmlns:a16="http://schemas.microsoft.com/office/drawing/2014/main" id="{B0CCDF2B-2416-9EF2-29DF-CA2CF89A3B08}"/>
              </a:ext>
            </a:extLst>
          </p:cNvPr>
          <p:cNvSpPr>
            <a:spLocks noGrp="1"/>
          </p:cNvSpPr>
          <p:nvPr>
            <p:ph type="sldNum" sz="quarter" idx="10"/>
          </p:nvPr>
        </p:nvSpPr>
        <p:spPr/>
        <p:txBody>
          <a:bodyPr/>
          <a:lstStyle/>
          <a:p>
            <a:fld id="{655ECA72-7C51-4053-A00F-47BEF0418ED9}" type="slidenum">
              <a:rPr lang="ja-JP" altLang="en-US" sz="2800" smtClean="0"/>
              <a:pPr/>
              <a:t>14</a:t>
            </a:fld>
            <a:endParaRPr lang="ja-JP" altLang="en-US" sz="2000" dirty="0"/>
          </a:p>
        </p:txBody>
      </p:sp>
    </p:spTree>
    <p:extLst>
      <p:ext uri="{BB962C8B-B14F-4D97-AF65-F5344CB8AC3E}">
        <p14:creationId xmlns:p14="http://schemas.microsoft.com/office/powerpoint/2010/main" val="112977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1E8830DF-E38D-E544-BC45-B9C4753B1AF1}"/>
              </a:ext>
            </a:extLst>
          </p:cNvPr>
          <p:cNvSpPr>
            <a:spLocks noGrp="1"/>
          </p:cNvSpPr>
          <p:nvPr>
            <p:ph type="sldNum" sz="quarter" idx="10"/>
          </p:nvPr>
        </p:nvSpPr>
        <p:spPr/>
        <p:txBody>
          <a:bodyPr/>
          <a:lstStyle/>
          <a:p>
            <a:fld id="{655ECA72-7C51-4053-A00F-47BEF0418ED9}" type="slidenum">
              <a:rPr lang="ja-JP" altLang="en-US" sz="2800" smtClean="0"/>
              <a:pPr/>
              <a:t>15</a:t>
            </a:fld>
            <a:endParaRPr lang="ja-JP" altLang="en-US" sz="2000" dirty="0"/>
          </a:p>
        </p:txBody>
      </p:sp>
      <p:sp>
        <p:nvSpPr>
          <p:cNvPr id="3" name="日付プレースホルダー 2">
            <a:extLst>
              <a:ext uri="{FF2B5EF4-FFF2-40B4-BE49-F238E27FC236}">
                <a16:creationId xmlns:a16="http://schemas.microsoft.com/office/drawing/2014/main" id="{44CC9006-D2EA-4C18-1252-F553B6666752}"/>
              </a:ext>
            </a:extLst>
          </p:cNvPr>
          <p:cNvSpPr>
            <a:spLocks noGrp="1"/>
          </p:cNvSpPr>
          <p:nvPr>
            <p:ph type="dt" sz="half" idx="11"/>
          </p:nvPr>
        </p:nvSpPr>
        <p:spPr/>
        <p:txBody>
          <a:bodyPr/>
          <a:lstStyle/>
          <a:p>
            <a:fld id="{5A6C059A-3658-42A2-BDAF-6A10FF737B2F}" type="datetime1">
              <a:rPr lang="ja-JP" altLang="en-US" smtClean="0"/>
              <a:t>2025/4/28</a:t>
            </a:fld>
            <a:endParaRPr lang="ja-JP" altLang="en-US"/>
          </a:p>
        </p:txBody>
      </p:sp>
      <p:sp>
        <p:nvSpPr>
          <p:cNvPr id="4" name="タイトル 3">
            <a:extLst>
              <a:ext uri="{FF2B5EF4-FFF2-40B4-BE49-F238E27FC236}">
                <a16:creationId xmlns:a16="http://schemas.microsoft.com/office/drawing/2014/main" id="{A4E5C7A7-79A3-8AA4-FFEA-CC5B89B73232}"/>
              </a:ext>
            </a:extLst>
          </p:cNvPr>
          <p:cNvSpPr>
            <a:spLocks noGrp="1"/>
          </p:cNvSpPr>
          <p:nvPr>
            <p:ph type="title"/>
          </p:nvPr>
        </p:nvSpPr>
        <p:spPr/>
        <p:txBody>
          <a:bodyPr/>
          <a:lstStyle/>
          <a:p>
            <a:r>
              <a:rPr kumimoji="1" lang="en-US" altLang="ja-JP" dirty="0"/>
              <a:t>Exercise</a:t>
            </a:r>
            <a:endParaRPr kumimoji="1" lang="ja-JP"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4F1D980-8720-29F2-557C-C2C2A580F63D}"/>
                  </a:ext>
                </a:extLst>
              </p:cNvPr>
              <p:cNvSpPr txBox="1">
                <a:spLocks/>
              </p:cNvSpPr>
              <p:nvPr/>
            </p:nvSpPr>
            <p:spPr>
              <a:xfrm>
                <a:off x="277774" y="1274969"/>
                <a:ext cx="11725968" cy="518616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10000"/>
                  </a:lnSpc>
                  <a:spcBef>
                    <a:spcPts val="0"/>
                  </a:spcBef>
                </a:pPr>
                <a:r>
                  <a:rPr lang="en-US" altLang="ja-JP" sz="1800" b="1" dirty="0">
                    <a:solidFill>
                      <a:schemeClr val="tx1"/>
                    </a:solidFill>
                    <a:latin typeface="Arial" panose="020B0604020202020204" pitchFamily="34" charset="0"/>
                    <a:cs typeface="Arial" panose="020B0604020202020204" pitchFamily="34" charset="0"/>
                  </a:rPr>
                  <a:t>Q2. </a:t>
                </a:r>
                <a:r>
                  <a:rPr lang="en-US" altLang="ja-JP" sz="1800" dirty="0">
                    <a:solidFill>
                      <a:schemeClr val="tx1"/>
                    </a:solidFill>
                    <a:latin typeface="Arial" panose="020B0604020202020204" pitchFamily="34" charset="0"/>
                    <a:cs typeface="Arial" panose="020B0604020202020204" pitchFamily="34" charset="0"/>
                  </a:rPr>
                  <a:t>Answer the questions against the resistor on the right-hand side.</a:t>
                </a:r>
              </a:p>
              <a:p>
                <a:pPr>
                  <a:lnSpc>
                    <a:spcPct val="110000"/>
                  </a:lnSpc>
                  <a:spcBef>
                    <a:spcPts val="0"/>
                  </a:spcBef>
                </a:pPr>
                <a:r>
                  <a:rPr lang="en-US" altLang="ja-JP" sz="1800" dirty="0">
                    <a:solidFill>
                      <a:schemeClr val="tx1"/>
                    </a:solidFill>
                    <a:latin typeface="Arial" panose="020B0604020202020204" pitchFamily="34" charset="0"/>
                    <a:cs typeface="Arial" panose="020B0604020202020204" pitchFamily="34" charset="0"/>
                  </a:rPr>
                  <a:t>         (1) Find the resistance </a:t>
                </a:r>
                <a14:m>
                  <m:oMath xmlns:m="http://schemas.openxmlformats.org/officeDocument/2006/math">
                    <m:r>
                      <a:rPr lang="en-US" altLang="ja-JP" sz="1800" i="1" smtClean="0">
                        <a:solidFill>
                          <a:schemeClr val="tx1"/>
                        </a:solidFill>
                        <a:latin typeface="Cambria Math" panose="02040503050406030204" pitchFamily="18" charset="0"/>
                      </a:rPr>
                      <m:t>𝑅</m:t>
                    </m:r>
                  </m:oMath>
                </a14:m>
                <a:r>
                  <a:rPr lang="en-US" altLang="ja-JP" sz="1800" dirty="0">
                    <a:solidFill>
                      <a:schemeClr val="tx1"/>
                    </a:solidFill>
                    <a:latin typeface="Arial" panose="020B0604020202020204" pitchFamily="34" charset="0"/>
                    <a:cs typeface="Arial" panose="020B0604020202020204" pitchFamily="34" charset="0"/>
                  </a:rPr>
                  <a:t> of the resistor.</a:t>
                </a: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r>
                  <a:rPr lang="en-US" altLang="ja-JP" sz="1800" dirty="0">
                    <a:solidFill>
                      <a:schemeClr val="tx1"/>
                    </a:solidFill>
                    <a:latin typeface="Arial" panose="020B0604020202020204" pitchFamily="34" charset="0"/>
                    <a:cs typeface="Arial" panose="020B0604020202020204" pitchFamily="34" charset="0"/>
                  </a:rPr>
                  <a:t>          (2) If the radius and length of the resistor are doubled, what is the resistance value times the above?</a:t>
                </a: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10000"/>
                  </a:lnSpc>
                  <a:spcBef>
                    <a:spcPts val="0"/>
                  </a:spcBef>
                </a:pPr>
                <a:r>
                  <a:rPr lang="en-US" altLang="ja-JP" sz="1800" b="1" dirty="0">
                    <a:solidFill>
                      <a:schemeClr val="tx1"/>
                    </a:solidFill>
                    <a:latin typeface="Arial" panose="020B0604020202020204" pitchFamily="34" charset="0"/>
                    <a:cs typeface="Arial" panose="020B0604020202020204" pitchFamily="34" charset="0"/>
                  </a:rPr>
                  <a:t>Q3.</a:t>
                </a:r>
                <a:r>
                  <a:rPr lang="en-US" altLang="ja-JP" sz="1800" dirty="0">
                    <a:solidFill>
                      <a:schemeClr val="tx1"/>
                    </a:solidFill>
                    <a:latin typeface="Arial" panose="020B0604020202020204" pitchFamily="34" charset="0"/>
                    <a:cs typeface="Arial" panose="020B0604020202020204" pitchFamily="34" charset="0"/>
                  </a:rPr>
                  <a:t> Calculate the resistance when radius and length of a resistor (copper) are 0.1 mm and 1 m, respectively.</a:t>
                </a:r>
                <a:endParaRPr lang="ja-JP" altLang="en-US" sz="1800" dirty="0">
                  <a:solidFill>
                    <a:schemeClr val="tx1"/>
                  </a:solidFill>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A4F1D980-8720-29F2-557C-C2C2A580F63D}"/>
                  </a:ext>
                </a:extLst>
              </p:cNvPr>
              <p:cNvSpPr txBox="1">
                <a:spLocks noRot="1" noChangeAspect="1" noMove="1" noResize="1" noEditPoints="1" noAdjustHandles="1" noChangeArrowheads="1" noChangeShapeType="1" noTextEdit="1"/>
              </p:cNvSpPr>
              <p:nvPr/>
            </p:nvSpPr>
            <p:spPr>
              <a:xfrm>
                <a:off x="277774" y="1274969"/>
                <a:ext cx="11725968" cy="5186162"/>
              </a:xfrm>
              <a:prstGeom prst="rect">
                <a:avLst/>
              </a:prstGeom>
              <a:blipFill>
                <a:blip r:embed="rId2"/>
                <a:stretch>
                  <a:fillRect l="-468" t="-470"/>
                </a:stretch>
              </a:blipFill>
            </p:spPr>
            <p:txBody>
              <a:bodyPr/>
              <a:lstStyle/>
              <a:p>
                <a:r>
                  <a:rPr lang="ja-JP" altLang="en-US">
                    <a:noFill/>
                  </a:rPr>
                  <a:t> </a:t>
                </a:r>
              </a:p>
            </p:txBody>
          </p:sp>
        </mc:Fallback>
      </mc:AlternateContent>
      <p:pic>
        <p:nvPicPr>
          <p:cNvPr id="6" name="図 5">
            <a:extLst>
              <a:ext uri="{FF2B5EF4-FFF2-40B4-BE49-F238E27FC236}">
                <a16:creationId xmlns:a16="http://schemas.microsoft.com/office/drawing/2014/main" id="{0F95CE09-CF9A-A3E4-6347-57915C7EF572}"/>
              </a:ext>
            </a:extLst>
          </p:cNvPr>
          <p:cNvPicPr>
            <a:picLocks noChangeAspect="1"/>
          </p:cNvPicPr>
          <p:nvPr/>
        </p:nvPicPr>
        <p:blipFill>
          <a:blip r:embed="rId3"/>
          <a:stretch>
            <a:fillRect/>
          </a:stretch>
        </p:blipFill>
        <p:spPr>
          <a:xfrm>
            <a:off x="7902377" y="1594582"/>
            <a:ext cx="3628161" cy="1143809"/>
          </a:xfrm>
          <a:prstGeom prst="rect">
            <a:avLst/>
          </a:prstGeom>
        </p:spPr>
      </p:pic>
    </p:spTree>
    <p:extLst>
      <p:ext uri="{BB962C8B-B14F-4D97-AF65-F5344CB8AC3E}">
        <p14:creationId xmlns:p14="http://schemas.microsoft.com/office/powerpoint/2010/main" val="2223082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FF2F7DAE-ACB4-917D-B0F4-E6C8340BC33E}"/>
              </a:ext>
            </a:extLst>
          </p:cNvPr>
          <p:cNvSpPr>
            <a:spLocks noGrp="1"/>
          </p:cNvSpPr>
          <p:nvPr>
            <p:ph type="dt" sz="half" idx="11"/>
          </p:nvPr>
        </p:nvSpPr>
        <p:spPr/>
        <p:txBody>
          <a:bodyPr/>
          <a:lstStyle/>
          <a:p>
            <a:fld id="{96493D11-2818-4C77-B631-893F3AA01FA6}" type="datetime1">
              <a:rPr lang="ja-JP" altLang="en-US" smtClean="0"/>
              <a:t>2025/4/28</a:t>
            </a:fld>
            <a:endParaRPr lang="ja-JP" altLang="en-US"/>
          </a:p>
        </p:txBody>
      </p:sp>
      <p:sp>
        <p:nvSpPr>
          <p:cNvPr id="4" name="タイトル 3">
            <a:extLst>
              <a:ext uri="{FF2B5EF4-FFF2-40B4-BE49-F238E27FC236}">
                <a16:creationId xmlns:a16="http://schemas.microsoft.com/office/drawing/2014/main" id="{38A0CC8D-8670-C981-D534-F4672495667B}"/>
              </a:ext>
            </a:extLst>
          </p:cNvPr>
          <p:cNvSpPr>
            <a:spLocks noGrp="1"/>
          </p:cNvSpPr>
          <p:nvPr>
            <p:ph type="title"/>
          </p:nvPr>
        </p:nvSpPr>
        <p:spPr/>
        <p:txBody>
          <a:bodyPr/>
          <a:lstStyle/>
          <a:p>
            <a:r>
              <a:rPr kumimoji="1" lang="en-US" altLang="ja-JP" dirty="0"/>
              <a:t>Resistor</a:t>
            </a:r>
            <a:endParaRPr kumimoji="1" lang="ja-JP" altLang="en-US" dirty="0"/>
          </a:p>
        </p:txBody>
      </p:sp>
      <p:sp>
        <p:nvSpPr>
          <p:cNvPr id="5" name="Content Placeholder 2">
            <a:extLst>
              <a:ext uri="{FF2B5EF4-FFF2-40B4-BE49-F238E27FC236}">
                <a16:creationId xmlns:a16="http://schemas.microsoft.com/office/drawing/2014/main" id="{57244030-CE39-58A9-4A3A-5AB00757BA01}"/>
              </a:ext>
            </a:extLst>
          </p:cNvPr>
          <p:cNvSpPr txBox="1">
            <a:spLocks/>
          </p:cNvSpPr>
          <p:nvPr/>
        </p:nvSpPr>
        <p:spPr>
          <a:xfrm>
            <a:off x="442773" y="1307061"/>
            <a:ext cx="11306453" cy="1026284"/>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gn="thaiDist"/>
            <a:r>
              <a:rPr lang="en-US" altLang="ja-JP" sz="2000" dirty="0">
                <a:solidFill>
                  <a:schemeClr val="tx1"/>
                </a:solidFill>
                <a:latin typeface="Arial" panose="020B0604020202020204" pitchFamily="34" charset="0"/>
                <a:cs typeface="Arial" panose="020B0604020202020204" pitchFamily="34" charset="0"/>
              </a:rPr>
              <a:t>A </a:t>
            </a:r>
            <a:r>
              <a:rPr lang="en-US" altLang="ja-JP" sz="2000" b="1" dirty="0">
                <a:solidFill>
                  <a:schemeClr val="accent1">
                    <a:lumMod val="60000"/>
                    <a:lumOff val="40000"/>
                  </a:schemeClr>
                </a:solidFill>
                <a:latin typeface="Arial" panose="020B0604020202020204" pitchFamily="34" charset="0"/>
                <a:cs typeface="Arial" panose="020B0604020202020204" pitchFamily="34" charset="0"/>
              </a:rPr>
              <a:t>resistor</a:t>
            </a:r>
            <a:r>
              <a:rPr lang="en-US" altLang="ja-JP" sz="2000" dirty="0">
                <a:solidFill>
                  <a:schemeClr val="tx1"/>
                </a:solidFill>
                <a:latin typeface="Arial" panose="020B0604020202020204" pitchFamily="34" charset="0"/>
                <a:cs typeface="Arial" panose="020B0604020202020204" pitchFamily="34" charset="0"/>
              </a:rPr>
              <a:t> is an electrical component designed to limit or control the flow of electric current in a circuit. It is made from various materials and is used to regulate the amount of current that passes through it.</a:t>
            </a:r>
            <a:endParaRPr lang="en-US" sz="2800" dirty="0">
              <a:solidFill>
                <a:schemeClr val="tx1"/>
              </a:solidFill>
              <a:latin typeface="Arial" panose="020B0604020202020204" pitchFamily="34" charset="0"/>
              <a:cs typeface="Arial" panose="020B0604020202020204" pitchFamily="34" charset="0"/>
            </a:endParaRPr>
          </a:p>
        </p:txBody>
      </p:sp>
      <p:pic>
        <p:nvPicPr>
          <p:cNvPr id="6" name="Picture 4" descr="Resistors - SparkFun Learn">
            <a:extLst>
              <a:ext uri="{FF2B5EF4-FFF2-40B4-BE49-F238E27FC236}">
                <a16:creationId xmlns:a16="http://schemas.microsoft.com/office/drawing/2014/main" id="{216C586B-3F61-8711-A794-55132C9C822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990" r="14990"/>
          <a:stretch/>
        </p:blipFill>
        <p:spPr bwMode="auto">
          <a:xfrm>
            <a:off x="974636" y="2603760"/>
            <a:ext cx="3538121" cy="23587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
            <a:extLst>
              <a:ext uri="{FF2B5EF4-FFF2-40B4-BE49-F238E27FC236}">
                <a16:creationId xmlns:a16="http://schemas.microsoft.com/office/drawing/2014/main" id="{AD0FEC28-4E3D-78B5-8542-20CA6CDBE30A}"/>
              </a:ext>
            </a:extLst>
          </p:cNvPr>
          <p:cNvSpPr txBox="1"/>
          <p:nvPr/>
        </p:nvSpPr>
        <p:spPr>
          <a:xfrm>
            <a:off x="918542" y="5315037"/>
            <a:ext cx="5125523" cy="923330"/>
          </a:xfrm>
          <a:prstGeom prst="rect">
            <a:avLst/>
          </a:prstGeom>
          <a:noFill/>
        </p:spPr>
        <p:txBody>
          <a:bodyPr wrap="square">
            <a:spAutoFit/>
          </a:bodyPr>
          <a:lstStyle/>
          <a:p>
            <a:pPr algn="ctr"/>
            <a:r>
              <a:rPr lang="en-US" dirty="0">
                <a:solidFill>
                  <a:srgbClr val="333333"/>
                </a:solidFill>
                <a:latin typeface="Arial" panose="020B0604020202020204" pitchFamily="34" charset="0"/>
                <a:ea typeface="Yu Gothic" panose="020B0400000000000000" pitchFamily="34" charset="-128"/>
                <a:cs typeface="Arial" panose="020B0604020202020204" pitchFamily="34" charset="0"/>
              </a:rPr>
              <a:t>(a) </a:t>
            </a:r>
            <a:r>
              <a:rPr lang="en-US" b="0" dirty="0">
                <a:solidFill>
                  <a:srgbClr val="333333"/>
                </a:solidFill>
                <a:effectLst/>
                <a:latin typeface="Arial" panose="020B0604020202020204" pitchFamily="34" charset="0"/>
                <a:ea typeface="Yu Gothic" panose="020B0400000000000000" pitchFamily="34" charset="-128"/>
                <a:cs typeface="Arial" panose="020B0604020202020204" pitchFamily="34" charset="0"/>
              </a:rPr>
              <a:t>Inside the resistor, a carbon film is wrapped around an insulator. </a:t>
            </a:r>
          </a:p>
          <a:p>
            <a:pPr algn="ctr"/>
            <a:r>
              <a:rPr lang="en-US" dirty="0">
                <a:solidFill>
                  <a:srgbClr val="333333"/>
                </a:solidFill>
                <a:latin typeface="Arial" panose="020B0604020202020204" pitchFamily="34" charset="0"/>
                <a:ea typeface="Yu Gothic" panose="020B0400000000000000" pitchFamily="34" charset="-128"/>
                <a:cs typeface="Arial" panose="020B0604020202020204" pitchFamily="34" charset="0"/>
              </a:rPr>
              <a:t>(b) A symbol for fixed-resistor</a:t>
            </a:r>
            <a:endParaRPr lang="en-US" dirty="0">
              <a:latin typeface="Arial" panose="020B0604020202020204" pitchFamily="34" charset="0"/>
              <a:ea typeface="Yu Gothic" panose="020B0400000000000000" pitchFamily="34" charset="-128"/>
              <a:cs typeface="Arial" panose="020B0604020202020204" pitchFamily="34" charset="0"/>
            </a:endParaRPr>
          </a:p>
        </p:txBody>
      </p:sp>
      <p:grpSp>
        <p:nvGrpSpPr>
          <p:cNvPr id="8" name="Group 14">
            <a:extLst>
              <a:ext uri="{FF2B5EF4-FFF2-40B4-BE49-F238E27FC236}">
                <a16:creationId xmlns:a16="http://schemas.microsoft.com/office/drawing/2014/main" id="{E2CE5C44-0C50-7D9E-7149-7DE769A6D14A}"/>
              </a:ext>
            </a:extLst>
          </p:cNvPr>
          <p:cNvGrpSpPr/>
          <p:nvPr/>
        </p:nvGrpSpPr>
        <p:grpSpPr>
          <a:xfrm>
            <a:off x="5318125" y="2875021"/>
            <a:ext cx="243832" cy="1529328"/>
            <a:chOff x="7143697" y="2666722"/>
            <a:chExt cx="243832" cy="1529328"/>
          </a:xfrm>
        </p:grpSpPr>
        <p:cxnSp>
          <p:nvCxnSpPr>
            <p:cNvPr id="9" name="直線コネクタ 82">
              <a:extLst>
                <a:ext uri="{FF2B5EF4-FFF2-40B4-BE49-F238E27FC236}">
                  <a16:creationId xmlns:a16="http://schemas.microsoft.com/office/drawing/2014/main" id="{1EC73B55-E474-0229-C364-2F58D34281D4}"/>
                </a:ext>
              </a:extLst>
            </p:cNvPr>
            <p:cNvCxnSpPr>
              <a:cxnSpLocks/>
            </p:cNvCxnSpPr>
            <p:nvPr/>
          </p:nvCxnSpPr>
          <p:spPr>
            <a:xfrm>
              <a:off x="7269930" y="2712878"/>
              <a:ext cx="0" cy="1440635"/>
            </a:xfrm>
            <a:prstGeom prst="line">
              <a:avLst/>
            </a:prstGeom>
            <a:ln w="12700"/>
          </p:spPr>
          <p:style>
            <a:lnRef idx="1">
              <a:schemeClr val="dk1"/>
            </a:lnRef>
            <a:fillRef idx="0">
              <a:schemeClr val="dk1"/>
            </a:fillRef>
            <a:effectRef idx="0">
              <a:schemeClr val="dk1"/>
            </a:effectRef>
            <a:fontRef idx="minor">
              <a:schemeClr val="tx1"/>
            </a:fontRef>
          </p:style>
        </p:cxnSp>
        <p:sp>
          <p:nvSpPr>
            <p:cNvPr id="10" name="正方形/長方形 83">
              <a:extLst>
                <a:ext uri="{FF2B5EF4-FFF2-40B4-BE49-F238E27FC236}">
                  <a16:creationId xmlns:a16="http://schemas.microsoft.com/office/drawing/2014/main" id="{7822A8BB-0DD0-6C13-B65A-EFC486EF621A}"/>
                </a:ext>
              </a:extLst>
            </p:cNvPr>
            <p:cNvSpPr/>
            <p:nvPr/>
          </p:nvSpPr>
          <p:spPr>
            <a:xfrm>
              <a:off x="7143697" y="3112846"/>
              <a:ext cx="243832" cy="632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Arial" panose="020B0604020202020204" pitchFamily="34" charset="0"/>
                <a:cs typeface="Arial" panose="020B0604020202020204" pitchFamily="34" charset="0"/>
              </a:endParaRPr>
            </a:p>
          </p:txBody>
        </p:sp>
        <p:sp>
          <p:nvSpPr>
            <p:cNvPr id="11" name="楕円 86">
              <a:extLst>
                <a:ext uri="{FF2B5EF4-FFF2-40B4-BE49-F238E27FC236}">
                  <a16:creationId xmlns:a16="http://schemas.microsoft.com/office/drawing/2014/main" id="{6055E4E1-F086-AD15-E138-2DC7D353919F}"/>
                </a:ext>
              </a:extLst>
            </p:cNvPr>
            <p:cNvSpPr/>
            <p:nvPr/>
          </p:nvSpPr>
          <p:spPr>
            <a:xfrm>
              <a:off x="7247014" y="2666722"/>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2" name="楕円 87">
              <a:extLst>
                <a:ext uri="{FF2B5EF4-FFF2-40B4-BE49-F238E27FC236}">
                  <a16:creationId xmlns:a16="http://schemas.microsoft.com/office/drawing/2014/main" id="{E715EC70-6371-C35D-EC51-7CF86EF0EDE4}"/>
                </a:ext>
              </a:extLst>
            </p:cNvPr>
            <p:cNvSpPr/>
            <p:nvPr/>
          </p:nvSpPr>
          <p:spPr>
            <a:xfrm>
              <a:off x="7250021" y="4150331"/>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13" name="TextBox 15">
            <a:extLst>
              <a:ext uri="{FF2B5EF4-FFF2-40B4-BE49-F238E27FC236}">
                <a16:creationId xmlns:a16="http://schemas.microsoft.com/office/drawing/2014/main" id="{7765A166-5322-3DEB-BFBF-6C39E02779E1}"/>
              </a:ext>
            </a:extLst>
          </p:cNvPr>
          <p:cNvSpPr txBox="1"/>
          <p:nvPr/>
        </p:nvSpPr>
        <p:spPr>
          <a:xfrm>
            <a:off x="2444588" y="4787232"/>
            <a:ext cx="3954929" cy="369332"/>
          </a:xfrm>
          <a:prstGeom prst="rect">
            <a:avLst/>
          </a:prstGeom>
          <a:noFill/>
        </p:spPr>
        <p:txBody>
          <a:bodyPr wrap="none" rtlCol="0">
            <a:spAutoFit/>
          </a:bodyPr>
          <a:lstStyle/>
          <a:p>
            <a:pPr algn="l"/>
            <a:r>
              <a:rPr kumimoji="1" lang="en-US" dirty="0">
                <a:latin typeface="Arial" panose="020B0604020202020204" pitchFamily="34" charset="0"/>
                <a:ea typeface="Yu Gothic" panose="020B0400000000000000" pitchFamily="34" charset="-128"/>
                <a:cs typeface="Arial" panose="020B0604020202020204" pitchFamily="34" charset="0"/>
              </a:rPr>
              <a:t>(a)                                                  (b)</a:t>
            </a:r>
          </a:p>
        </p:txBody>
      </p:sp>
      <p:pic>
        <p:nvPicPr>
          <p:cNvPr id="14" name="Picture 6" descr="Variable Resistor | Electronics in Touch Co.">
            <a:extLst>
              <a:ext uri="{FF2B5EF4-FFF2-40B4-BE49-F238E27FC236}">
                <a16:creationId xmlns:a16="http://schemas.microsoft.com/office/drawing/2014/main" id="{1B91F63C-FE42-F2AA-2484-BDD89730DE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978" y="2667925"/>
            <a:ext cx="2230418" cy="2230418"/>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24">
            <a:extLst>
              <a:ext uri="{FF2B5EF4-FFF2-40B4-BE49-F238E27FC236}">
                <a16:creationId xmlns:a16="http://schemas.microsoft.com/office/drawing/2014/main" id="{500E6830-24FD-7055-198D-4C8A02026F5B}"/>
              </a:ext>
            </a:extLst>
          </p:cNvPr>
          <p:cNvGrpSpPr/>
          <p:nvPr/>
        </p:nvGrpSpPr>
        <p:grpSpPr>
          <a:xfrm>
            <a:off x="9824976" y="2875021"/>
            <a:ext cx="788285" cy="1529328"/>
            <a:chOff x="9741848" y="3126266"/>
            <a:chExt cx="788285" cy="1529328"/>
          </a:xfrm>
        </p:grpSpPr>
        <p:cxnSp>
          <p:nvCxnSpPr>
            <p:cNvPr id="16" name="直線コネクタ 82">
              <a:extLst>
                <a:ext uri="{FF2B5EF4-FFF2-40B4-BE49-F238E27FC236}">
                  <a16:creationId xmlns:a16="http://schemas.microsoft.com/office/drawing/2014/main" id="{A93B1183-1523-9144-A27C-8B6FA205CF1A}"/>
                </a:ext>
              </a:extLst>
            </p:cNvPr>
            <p:cNvCxnSpPr>
              <a:cxnSpLocks/>
            </p:cNvCxnSpPr>
            <p:nvPr/>
          </p:nvCxnSpPr>
          <p:spPr>
            <a:xfrm>
              <a:off x="9868081" y="3172422"/>
              <a:ext cx="0" cy="1440635"/>
            </a:xfrm>
            <a:prstGeom prst="line">
              <a:avLst/>
            </a:prstGeom>
            <a:ln w="12700"/>
          </p:spPr>
          <p:style>
            <a:lnRef idx="1">
              <a:schemeClr val="dk1"/>
            </a:lnRef>
            <a:fillRef idx="0">
              <a:schemeClr val="dk1"/>
            </a:fillRef>
            <a:effectRef idx="0">
              <a:schemeClr val="dk1"/>
            </a:effectRef>
            <a:fontRef idx="minor">
              <a:schemeClr val="tx1"/>
            </a:fontRef>
          </p:style>
        </p:cxnSp>
        <p:sp>
          <p:nvSpPr>
            <p:cNvPr id="17" name="正方形/長方形 83">
              <a:extLst>
                <a:ext uri="{FF2B5EF4-FFF2-40B4-BE49-F238E27FC236}">
                  <a16:creationId xmlns:a16="http://schemas.microsoft.com/office/drawing/2014/main" id="{4E20998B-F919-0742-CB5F-E0BD4A992930}"/>
                </a:ext>
              </a:extLst>
            </p:cNvPr>
            <p:cNvSpPr/>
            <p:nvPr/>
          </p:nvSpPr>
          <p:spPr>
            <a:xfrm>
              <a:off x="9741848" y="3572390"/>
              <a:ext cx="243832" cy="632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Arial" panose="020B0604020202020204" pitchFamily="34" charset="0"/>
                <a:cs typeface="Arial" panose="020B0604020202020204" pitchFamily="34" charset="0"/>
              </a:endParaRPr>
            </a:p>
          </p:txBody>
        </p:sp>
        <p:sp>
          <p:nvSpPr>
            <p:cNvPr id="18" name="楕円 86">
              <a:extLst>
                <a:ext uri="{FF2B5EF4-FFF2-40B4-BE49-F238E27FC236}">
                  <a16:creationId xmlns:a16="http://schemas.microsoft.com/office/drawing/2014/main" id="{9A66E7A6-C07E-109E-F18F-6D66506656F4}"/>
                </a:ext>
              </a:extLst>
            </p:cNvPr>
            <p:cNvSpPr/>
            <p:nvPr/>
          </p:nvSpPr>
          <p:spPr>
            <a:xfrm>
              <a:off x="9845165" y="3126266"/>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 name="楕円 87">
              <a:extLst>
                <a:ext uri="{FF2B5EF4-FFF2-40B4-BE49-F238E27FC236}">
                  <a16:creationId xmlns:a16="http://schemas.microsoft.com/office/drawing/2014/main" id="{408C7372-0322-8E33-71EA-9786B794EE4D}"/>
                </a:ext>
              </a:extLst>
            </p:cNvPr>
            <p:cNvSpPr/>
            <p:nvPr/>
          </p:nvSpPr>
          <p:spPr>
            <a:xfrm>
              <a:off x="9848172" y="4609875"/>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20" name="Straight Arrow Connector 22">
              <a:extLst>
                <a:ext uri="{FF2B5EF4-FFF2-40B4-BE49-F238E27FC236}">
                  <a16:creationId xmlns:a16="http://schemas.microsoft.com/office/drawing/2014/main" id="{529A00F3-C7E5-A2EF-704F-42CDAD319D30}"/>
                </a:ext>
              </a:extLst>
            </p:cNvPr>
            <p:cNvCxnSpPr>
              <a:endCxn id="17" idx="3"/>
            </p:cNvCxnSpPr>
            <p:nvPr/>
          </p:nvCxnSpPr>
          <p:spPr>
            <a:xfrm flipH="1">
              <a:off x="9985680" y="3888543"/>
              <a:ext cx="498848"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楕円 86">
              <a:extLst>
                <a:ext uri="{FF2B5EF4-FFF2-40B4-BE49-F238E27FC236}">
                  <a16:creationId xmlns:a16="http://schemas.microsoft.com/office/drawing/2014/main" id="{6FCCE63C-8CB8-F252-A2AF-F4EAAC86C804}"/>
                </a:ext>
              </a:extLst>
            </p:cNvPr>
            <p:cNvSpPr/>
            <p:nvPr/>
          </p:nvSpPr>
          <p:spPr>
            <a:xfrm>
              <a:off x="10484414" y="3865683"/>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p:sp>
        <p:nvSpPr>
          <p:cNvPr id="22" name="TextBox 25">
            <a:extLst>
              <a:ext uri="{FF2B5EF4-FFF2-40B4-BE49-F238E27FC236}">
                <a16:creationId xmlns:a16="http://schemas.microsoft.com/office/drawing/2014/main" id="{20143187-D820-03BB-DE8E-43160AC1A99C}"/>
              </a:ext>
            </a:extLst>
          </p:cNvPr>
          <p:cNvSpPr txBox="1"/>
          <p:nvPr/>
        </p:nvSpPr>
        <p:spPr>
          <a:xfrm>
            <a:off x="7982993" y="4787232"/>
            <a:ext cx="2787943" cy="369332"/>
          </a:xfrm>
          <a:prstGeom prst="rect">
            <a:avLst/>
          </a:prstGeom>
          <a:noFill/>
        </p:spPr>
        <p:txBody>
          <a:bodyPr wrap="none" rtlCol="0">
            <a:spAutoFit/>
          </a:bodyPr>
          <a:lstStyle/>
          <a:p>
            <a:pPr algn="l"/>
            <a:r>
              <a:rPr kumimoji="1" lang="en-US" dirty="0">
                <a:latin typeface="Arial" panose="020B0604020202020204" pitchFamily="34" charset="0"/>
                <a:ea typeface="Yu Gothic" panose="020B0400000000000000" pitchFamily="34" charset="-128"/>
                <a:cs typeface="Arial" panose="020B0604020202020204" pitchFamily="34" charset="0"/>
              </a:rPr>
              <a:t>(c)                                (d)</a:t>
            </a:r>
          </a:p>
        </p:txBody>
      </p:sp>
      <p:sp>
        <p:nvSpPr>
          <p:cNvPr id="23" name="TextBox 26">
            <a:extLst>
              <a:ext uri="{FF2B5EF4-FFF2-40B4-BE49-F238E27FC236}">
                <a16:creationId xmlns:a16="http://schemas.microsoft.com/office/drawing/2014/main" id="{4080CED0-14CB-674C-F5E5-51F4BB0866A4}"/>
              </a:ext>
            </a:extLst>
          </p:cNvPr>
          <p:cNvSpPr txBox="1"/>
          <p:nvPr/>
        </p:nvSpPr>
        <p:spPr>
          <a:xfrm>
            <a:off x="6504286" y="5403948"/>
            <a:ext cx="5125523" cy="646331"/>
          </a:xfrm>
          <a:prstGeom prst="rect">
            <a:avLst/>
          </a:prstGeom>
          <a:noFill/>
        </p:spPr>
        <p:txBody>
          <a:bodyPr wrap="square">
            <a:spAutoFit/>
          </a:bodyPr>
          <a:lstStyle/>
          <a:p>
            <a:pPr algn="ctr"/>
            <a:r>
              <a:rPr lang="en-US" dirty="0">
                <a:solidFill>
                  <a:srgbClr val="333333"/>
                </a:solidFill>
                <a:latin typeface="Arial" panose="020B0604020202020204" pitchFamily="34" charset="0"/>
                <a:ea typeface="Yu Gothic" panose="020B0400000000000000" pitchFamily="34" charset="-128"/>
                <a:cs typeface="Arial" panose="020B0604020202020204" pitchFamily="34" charset="0"/>
              </a:rPr>
              <a:t>(c) </a:t>
            </a:r>
            <a:r>
              <a:rPr lang="en-US" b="0" dirty="0">
                <a:solidFill>
                  <a:srgbClr val="333333"/>
                </a:solidFill>
                <a:effectLst/>
                <a:latin typeface="Arial" panose="020B0604020202020204" pitchFamily="34" charset="0"/>
                <a:ea typeface="Yu Gothic" panose="020B0400000000000000" pitchFamily="34" charset="-128"/>
                <a:cs typeface="Arial" panose="020B0604020202020204" pitchFamily="34" charset="0"/>
              </a:rPr>
              <a:t>Real variable resistor and </a:t>
            </a:r>
          </a:p>
          <a:p>
            <a:pPr algn="ctr"/>
            <a:r>
              <a:rPr lang="en-US" dirty="0">
                <a:solidFill>
                  <a:srgbClr val="333333"/>
                </a:solidFill>
                <a:latin typeface="Arial" panose="020B0604020202020204" pitchFamily="34" charset="0"/>
                <a:ea typeface="Yu Gothic" panose="020B0400000000000000" pitchFamily="34" charset="-128"/>
                <a:cs typeface="Arial" panose="020B0604020202020204" pitchFamily="34" charset="0"/>
              </a:rPr>
              <a:t>(d) A symbol of variable resistor</a:t>
            </a:r>
            <a:endParaRPr lang="en-US" dirty="0">
              <a:latin typeface="Arial" panose="020B0604020202020204" pitchFamily="34" charset="0"/>
              <a:ea typeface="Yu Gothic" panose="020B0400000000000000" pitchFamily="34" charset="-128"/>
              <a:cs typeface="Arial" panose="020B0604020202020204" pitchFamily="34" charset="0"/>
            </a:endParaRPr>
          </a:p>
        </p:txBody>
      </p:sp>
      <p:sp>
        <p:nvSpPr>
          <p:cNvPr id="24" name="スライド番号プレースホルダー 23">
            <a:extLst>
              <a:ext uri="{FF2B5EF4-FFF2-40B4-BE49-F238E27FC236}">
                <a16:creationId xmlns:a16="http://schemas.microsoft.com/office/drawing/2014/main" id="{0F2CCEBF-B022-91DD-A151-0D54F5030E8F}"/>
              </a:ext>
            </a:extLst>
          </p:cNvPr>
          <p:cNvSpPr>
            <a:spLocks noGrp="1"/>
          </p:cNvSpPr>
          <p:nvPr>
            <p:ph type="sldNum" sz="quarter" idx="10"/>
          </p:nvPr>
        </p:nvSpPr>
        <p:spPr/>
        <p:txBody>
          <a:bodyPr/>
          <a:lstStyle/>
          <a:p>
            <a:fld id="{655ECA72-7C51-4053-A00F-47BEF0418ED9}" type="slidenum">
              <a:rPr lang="ja-JP" altLang="en-US" sz="2800" smtClean="0"/>
              <a:pPr/>
              <a:t>16</a:t>
            </a:fld>
            <a:endParaRPr lang="ja-JP" altLang="en-US" sz="2000" dirty="0"/>
          </a:p>
        </p:txBody>
      </p:sp>
    </p:spTree>
    <p:extLst>
      <p:ext uri="{BB962C8B-B14F-4D97-AF65-F5344CB8AC3E}">
        <p14:creationId xmlns:p14="http://schemas.microsoft.com/office/powerpoint/2010/main" val="342308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0D9A532-EF66-B4D5-F24C-54A01924A0EF}"/>
              </a:ext>
            </a:extLst>
          </p:cNvPr>
          <p:cNvSpPr>
            <a:spLocks noGrp="1"/>
          </p:cNvSpPr>
          <p:nvPr>
            <p:ph type="dt" sz="half" idx="11"/>
          </p:nvPr>
        </p:nvSpPr>
        <p:spPr/>
        <p:txBody>
          <a:bodyPr/>
          <a:lstStyle/>
          <a:p>
            <a:fld id="{CE0A4CBB-AA82-43CC-B574-A79FFCAF09E4}" type="datetime1">
              <a:rPr lang="ja-JP" altLang="en-US" smtClean="0"/>
              <a:t>2025/4/28</a:t>
            </a:fld>
            <a:endParaRPr lang="ja-JP" altLang="en-US"/>
          </a:p>
        </p:txBody>
      </p:sp>
      <p:sp>
        <p:nvSpPr>
          <p:cNvPr id="4" name="タイトル 3">
            <a:extLst>
              <a:ext uri="{FF2B5EF4-FFF2-40B4-BE49-F238E27FC236}">
                <a16:creationId xmlns:a16="http://schemas.microsoft.com/office/drawing/2014/main" id="{732D85D6-F8C1-872D-E751-0C37ACDCD0F1}"/>
              </a:ext>
            </a:extLst>
          </p:cNvPr>
          <p:cNvSpPr>
            <a:spLocks noGrp="1"/>
          </p:cNvSpPr>
          <p:nvPr>
            <p:ph type="title"/>
          </p:nvPr>
        </p:nvSpPr>
        <p:spPr/>
        <p:txBody>
          <a:bodyPr/>
          <a:lstStyle/>
          <a:p>
            <a:r>
              <a:rPr kumimoji="1" lang="en-US" altLang="ja-JP" dirty="0"/>
              <a:t>Resistor makes voltage drop</a:t>
            </a:r>
            <a:endParaRPr kumimoji="1" lang="ja-JP" altLang="en-US" dirty="0"/>
          </a:p>
        </p:txBody>
      </p:sp>
      <p:sp>
        <p:nvSpPr>
          <p:cNvPr id="5" name="テキスト ボックス 4">
            <a:extLst>
              <a:ext uri="{FF2B5EF4-FFF2-40B4-BE49-F238E27FC236}">
                <a16:creationId xmlns:a16="http://schemas.microsoft.com/office/drawing/2014/main" id="{5A45D8C0-B048-4615-D661-806E1939871B}"/>
              </a:ext>
            </a:extLst>
          </p:cNvPr>
          <p:cNvSpPr txBox="1"/>
          <p:nvPr/>
        </p:nvSpPr>
        <p:spPr>
          <a:xfrm>
            <a:off x="813999" y="4143702"/>
            <a:ext cx="10690421" cy="1477328"/>
          </a:xfrm>
          <a:prstGeom prst="rect">
            <a:avLst/>
          </a:prstGeom>
          <a:noFill/>
        </p:spPr>
        <p:txBody>
          <a:bodyPr wrap="square" rtlCol="0">
            <a:spAutoFit/>
          </a:bodyPr>
          <a:lstStyle/>
          <a:p>
            <a:pPr>
              <a:buNone/>
            </a:pPr>
            <a:r>
              <a:rPr lang="en-US" altLang="ja-JP" dirty="0">
                <a:latin typeface="Arial" panose="020B0604020202020204" pitchFamily="34" charset="0"/>
                <a:cs typeface="Arial" panose="020B0604020202020204" pitchFamily="34" charset="0"/>
              </a:rPr>
              <a:t>A </a:t>
            </a:r>
            <a:r>
              <a:rPr lang="en-US" altLang="ja-JP" b="1" dirty="0">
                <a:latin typeface="Arial" panose="020B0604020202020204" pitchFamily="34" charset="0"/>
                <a:cs typeface="Arial" panose="020B0604020202020204" pitchFamily="34" charset="0"/>
              </a:rPr>
              <a:t>power source</a:t>
            </a:r>
            <a:r>
              <a:rPr lang="en-US" altLang="ja-JP" dirty="0">
                <a:latin typeface="Arial" panose="020B0604020202020204" pitchFamily="34" charset="0"/>
                <a:cs typeface="Arial" panose="020B0604020202020204" pitchFamily="34" charset="0"/>
              </a:rPr>
              <a:t> (such as a battery) is a device that </a:t>
            </a:r>
            <a:r>
              <a:rPr lang="en-US" altLang="ja-JP" b="1" dirty="0">
                <a:latin typeface="Arial" panose="020B0604020202020204" pitchFamily="34" charset="0"/>
                <a:cs typeface="Arial" panose="020B0604020202020204" pitchFamily="34" charset="0"/>
              </a:rPr>
              <a:t>increases electric potential</a:t>
            </a:r>
            <a:r>
              <a:rPr lang="en-US" altLang="ja-JP" dirty="0">
                <a:latin typeface="Arial" panose="020B0604020202020204" pitchFamily="34" charset="0"/>
                <a:cs typeface="Arial" panose="020B0604020202020204" pitchFamily="34" charset="0"/>
              </a:rPr>
              <a:t>.</a:t>
            </a:r>
            <a:br>
              <a:rPr lang="en-US" altLang="ja-JP" dirty="0">
                <a:latin typeface="Arial" panose="020B0604020202020204" pitchFamily="34" charset="0"/>
                <a:cs typeface="Arial" panose="020B0604020202020204" pitchFamily="34" charset="0"/>
              </a:rPr>
            </a:br>
            <a:r>
              <a:rPr lang="en-US" altLang="ja-JP" dirty="0">
                <a:latin typeface="Arial" panose="020B0604020202020204" pitchFamily="34" charset="0"/>
                <a:cs typeface="Arial" panose="020B0604020202020204" pitchFamily="34" charset="0"/>
              </a:rPr>
              <a:t>This increase is called the </a:t>
            </a:r>
            <a:r>
              <a:rPr lang="en-US" altLang="ja-JP" b="1" dirty="0">
                <a:latin typeface="Arial" panose="020B0604020202020204" pitchFamily="34" charset="0"/>
                <a:cs typeface="Arial" panose="020B0604020202020204" pitchFamily="34" charset="0"/>
              </a:rPr>
              <a:t>electromotive force (EMF)</a:t>
            </a:r>
            <a:r>
              <a:rPr lang="en-US" altLang="ja-JP" dirty="0">
                <a:latin typeface="Arial" panose="020B0604020202020204" pitchFamily="34" charset="0"/>
                <a:cs typeface="Arial" panose="020B0604020202020204" pitchFamily="34" charset="0"/>
              </a:rPr>
              <a:t> and is represented by the voltage </a:t>
            </a:r>
            <a:r>
              <a:rPr lang="ja-JP" altLang="en-US" b="1" dirty="0">
                <a:latin typeface="Arial" panose="020B0604020202020204" pitchFamily="34" charset="0"/>
                <a:cs typeface="Arial" panose="020B0604020202020204" pitchFamily="34" charset="0"/>
              </a:rPr>
              <a:t>𝐸</a:t>
            </a:r>
            <a:r>
              <a:rPr lang="en-US" altLang="ja-JP" dirty="0">
                <a:latin typeface="Arial" panose="020B0604020202020204" pitchFamily="34" charset="0"/>
                <a:cs typeface="Arial" panose="020B0604020202020204" pitchFamily="34" charset="0"/>
              </a:rPr>
              <a:t>.</a:t>
            </a:r>
          </a:p>
          <a:p>
            <a:pPr>
              <a:buNone/>
            </a:pPr>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When </a:t>
            </a:r>
            <a:r>
              <a:rPr lang="en-US" altLang="ja-JP" b="1" dirty="0">
                <a:latin typeface="Arial" panose="020B0604020202020204" pitchFamily="34" charset="0"/>
                <a:cs typeface="Arial" panose="020B0604020202020204" pitchFamily="34" charset="0"/>
              </a:rPr>
              <a:t>electric current flows through a resistor</a:t>
            </a:r>
            <a:r>
              <a:rPr lang="en-US" altLang="ja-JP" dirty="0">
                <a:latin typeface="Arial" panose="020B0604020202020204" pitchFamily="34" charset="0"/>
                <a:cs typeface="Arial" panose="020B0604020202020204" pitchFamily="34" charset="0"/>
              </a:rPr>
              <a:t>, the </a:t>
            </a:r>
            <a:r>
              <a:rPr lang="en-US" altLang="ja-JP" b="1" dirty="0">
                <a:latin typeface="Arial" panose="020B0604020202020204" pitchFamily="34" charset="0"/>
                <a:cs typeface="Arial" panose="020B0604020202020204" pitchFamily="34" charset="0"/>
              </a:rPr>
              <a:t>electric potential decreases</a:t>
            </a:r>
            <a:r>
              <a:rPr lang="en-US" altLang="ja-JP" dirty="0">
                <a:latin typeface="Arial" panose="020B0604020202020204" pitchFamily="34" charset="0"/>
                <a:cs typeface="Arial" panose="020B0604020202020204" pitchFamily="34" charset="0"/>
              </a:rPr>
              <a:t> across the resistor. This decrease is called the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voltage drop</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and is represented by </a:t>
            </a:r>
            <a:r>
              <a:rPr lang="ja-JP" altLang="en-US" b="1" dirty="0">
                <a:solidFill>
                  <a:schemeClr val="accent1">
                    <a:lumMod val="60000"/>
                    <a:lumOff val="40000"/>
                  </a:schemeClr>
                </a:solidFill>
                <a:latin typeface="Arial" panose="020B0604020202020204" pitchFamily="34" charset="0"/>
                <a:cs typeface="Arial" panose="020B0604020202020204" pitchFamily="34" charset="0"/>
              </a:rPr>
              <a:t>𝑉</a:t>
            </a:r>
            <a:r>
              <a:rPr lang="en-US" altLang="ja-JP"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 name="テキスト ボックス 55">
                <a:extLst>
                  <a:ext uri="{FF2B5EF4-FFF2-40B4-BE49-F238E27FC236}">
                    <a16:creationId xmlns:a16="http://schemas.microsoft.com/office/drawing/2014/main" id="{4B5A76C1-B0A1-B2A8-5738-09DD97D106D1}"/>
                  </a:ext>
                </a:extLst>
              </p:cNvPr>
              <p:cNvSpPr txBox="1"/>
              <p:nvPr/>
            </p:nvSpPr>
            <p:spPr>
              <a:xfrm>
                <a:off x="1895324" y="5719105"/>
                <a:ext cx="2200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𝐸</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𝑅𝐼</m:t>
                      </m:r>
                      <m:r>
                        <a:rPr kumimoji="1" lang="en-US" altLang="ja-JP" sz="2400" b="0" i="1" smtClean="0">
                          <a:latin typeface="Cambria Math" panose="02040503050406030204" pitchFamily="18" charset="0"/>
                        </a:rPr>
                        <m:t>   [</m:t>
                      </m:r>
                      <m:r>
                        <m:rPr>
                          <m:sty m:val="p"/>
                        </m:rPr>
                        <a:rPr kumimoji="1" lang="en-US" altLang="ja-JP" sz="2400" b="0" i="0" smtClean="0">
                          <a:latin typeface="Cambria Math" panose="02040503050406030204" pitchFamily="18" charset="0"/>
                        </a:rPr>
                        <m:t>V</m:t>
                      </m:r>
                      <m:r>
                        <a:rPr kumimoji="1" lang="en-US" altLang="ja-JP" sz="2400" b="0" i="1" smtClean="0">
                          <a:latin typeface="Cambria Math" panose="02040503050406030204" pitchFamily="18" charset="0"/>
                        </a:rPr>
                        <m:t>]</m:t>
                      </m:r>
                    </m:oMath>
                  </m:oMathPara>
                </a14:m>
                <a:endParaRPr kumimoji="1" lang="ja-JP" altLang="en-US" sz="2400" dirty="0">
                  <a:latin typeface="Arial" panose="020B0604020202020204" pitchFamily="34" charset="0"/>
                  <a:cs typeface="Arial" panose="020B0604020202020204" pitchFamily="34" charset="0"/>
                </a:endParaRPr>
              </a:p>
            </p:txBody>
          </p:sp>
        </mc:Choice>
        <mc:Fallback xmlns="">
          <p:sp>
            <p:nvSpPr>
              <p:cNvPr id="6" name="テキスト ボックス 55">
                <a:extLst>
                  <a:ext uri="{FF2B5EF4-FFF2-40B4-BE49-F238E27FC236}">
                    <a16:creationId xmlns:a16="http://schemas.microsoft.com/office/drawing/2014/main" id="{4B5A76C1-B0A1-B2A8-5738-09DD97D106D1}"/>
                  </a:ext>
                </a:extLst>
              </p:cNvPr>
              <p:cNvSpPr txBox="1">
                <a:spLocks noRot="1" noChangeAspect="1" noMove="1" noResize="1" noEditPoints="1" noAdjustHandles="1" noChangeArrowheads="1" noChangeShapeType="1" noTextEdit="1"/>
              </p:cNvSpPr>
              <p:nvPr/>
            </p:nvSpPr>
            <p:spPr>
              <a:xfrm>
                <a:off x="1895324" y="5719105"/>
                <a:ext cx="2200859" cy="369332"/>
              </a:xfrm>
              <a:prstGeom prst="rect">
                <a:avLst/>
              </a:prstGeom>
              <a:blipFill>
                <a:blip r:embed="rId2"/>
                <a:stretch>
                  <a:fillRect l="-3047" r="-4709" b="-37705"/>
                </a:stretch>
              </a:blipFill>
            </p:spPr>
            <p:txBody>
              <a:bodyPr/>
              <a:lstStyle/>
              <a:p>
                <a:r>
                  <a:rPr lang="ja-JP" altLang="en-US">
                    <a:noFill/>
                  </a:rPr>
                  <a:t> </a:t>
                </a:r>
              </a:p>
            </p:txBody>
          </p:sp>
        </mc:Fallback>
      </mc:AlternateContent>
      <p:grpSp>
        <p:nvGrpSpPr>
          <p:cNvPr id="7" name="Group 62">
            <a:extLst>
              <a:ext uri="{FF2B5EF4-FFF2-40B4-BE49-F238E27FC236}">
                <a16:creationId xmlns:a16="http://schemas.microsoft.com/office/drawing/2014/main" id="{C2E3C253-75EE-0B91-11E6-9DA1892F42C9}"/>
              </a:ext>
            </a:extLst>
          </p:cNvPr>
          <p:cNvGrpSpPr/>
          <p:nvPr/>
        </p:nvGrpSpPr>
        <p:grpSpPr>
          <a:xfrm>
            <a:off x="990226" y="1578229"/>
            <a:ext cx="4182794" cy="2298647"/>
            <a:chOff x="807985" y="1205649"/>
            <a:chExt cx="4182794" cy="2298647"/>
          </a:xfrm>
        </p:grpSpPr>
        <p:sp>
          <p:nvSpPr>
            <p:cNvPr id="8" name="テキスト ボックス 57">
              <a:extLst>
                <a:ext uri="{FF2B5EF4-FFF2-40B4-BE49-F238E27FC236}">
                  <a16:creationId xmlns:a16="http://schemas.microsoft.com/office/drawing/2014/main" id="{C02FD570-1C27-1D27-6D59-4DC2BFB4A993}"/>
                </a:ext>
              </a:extLst>
            </p:cNvPr>
            <p:cNvSpPr txBox="1"/>
            <p:nvPr/>
          </p:nvSpPr>
          <p:spPr>
            <a:xfrm>
              <a:off x="1847544" y="3134964"/>
              <a:ext cx="1838965" cy="369332"/>
            </a:xfrm>
            <a:prstGeom prst="rect">
              <a:avLst/>
            </a:prstGeom>
            <a:noFill/>
          </p:spPr>
          <p:txBody>
            <a:bodyPr wrap="none" rtlCol="0">
              <a:spAutoFit/>
            </a:bodyPr>
            <a:lstStyle/>
            <a:p>
              <a:r>
                <a:rPr kumimoji="1" lang="en-US" altLang="ja-JP" dirty="0">
                  <a:latin typeface="Arial" panose="020B0604020202020204" pitchFamily="34" charset="0"/>
                  <a:ea typeface="Yu Gothic" panose="020B0400000000000000" pitchFamily="34" charset="-128"/>
                  <a:cs typeface="Arial" panose="020B0604020202020204" pitchFamily="34" charset="0"/>
                </a:rPr>
                <a:t>Electrical Circuit</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grpSp>
          <p:nvGrpSpPr>
            <p:cNvPr id="9" name="グループ化 1">
              <a:extLst>
                <a:ext uri="{FF2B5EF4-FFF2-40B4-BE49-F238E27FC236}">
                  <a16:creationId xmlns:a16="http://schemas.microsoft.com/office/drawing/2014/main" id="{1B2D8ABC-A4DD-FB7B-20EB-8A209D27A9D4}"/>
                </a:ext>
              </a:extLst>
            </p:cNvPr>
            <p:cNvGrpSpPr/>
            <p:nvPr/>
          </p:nvGrpSpPr>
          <p:grpSpPr>
            <a:xfrm>
              <a:off x="807985" y="1205649"/>
              <a:ext cx="4182794" cy="1776615"/>
              <a:chOff x="807985" y="1205649"/>
              <a:chExt cx="4182794" cy="1776615"/>
            </a:xfrm>
          </p:grpSpPr>
          <p:sp>
            <p:nvSpPr>
              <p:cNvPr id="10" name="円弧 5">
                <a:extLst>
                  <a:ext uri="{FF2B5EF4-FFF2-40B4-BE49-F238E27FC236}">
                    <a16:creationId xmlns:a16="http://schemas.microsoft.com/office/drawing/2014/main" id="{AF550F09-E03A-EB8D-FBAB-CDEC0729FCC4}"/>
                  </a:ext>
                </a:extLst>
              </p:cNvPr>
              <p:cNvSpPr/>
              <p:nvPr/>
            </p:nvSpPr>
            <p:spPr>
              <a:xfrm>
                <a:off x="4316665" y="1736150"/>
                <a:ext cx="347314" cy="1067021"/>
              </a:xfrm>
              <a:prstGeom prst="arc">
                <a:avLst>
                  <a:gd name="adj1" fmla="val 16477136"/>
                  <a:gd name="adj2" fmla="val 5035119"/>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latin typeface="Arial" panose="020B0604020202020204" pitchFamily="34" charset="0"/>
                  <a:cs typeface="Arial" panose="020B0604020202020204" pitchFamily="34" charset="0"/>
                </a:endParaRPr>
              </a:p>
            </p:txBody>
          </p:sp>
          <p:cxnSp>
            <p:nvCxnSpPr>
              <p:cNvPr id="11" name="直線コネクタ 6">
                <a:extLst>
                  <a:ext uri="{FF2B5EF4-FFF2-40B4-BE49-F238E27FC236}">
                    <a16:creationId xmlns:a16="http://schemas.microsoft.com/office/drawing/2014/main" id="{DA79068D-5848-C638-7C99-B14DE4F07172}"/>
                  </a:ext>
                </a:extLst>
              </p:cNvPr>
              <p:cNvCxnSpPr>
                <a:cxnSpLocks/>
              </p:cNvCxnSpPr>
              <p:nvPr/>
            </p:nvCxnSpPr>
            <p:spPr>
              <a:xfrm>
                <a:off x="1144300" y="1510511"/>
                <a:ext cx="2877726"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 name="直線コネクタ 7">
                <a:extLst>
                  <a:ext uri="{FF2B5EF4-FFF2-40B4-BE49-F238E27FC236}">
                    <a16:creationId xmlns:a16="http://schemas.microsoft.com/office/drawing/2014/main" id="{D8D685BD-BAAF-8EA0-9C52-C7E28ED96CB3}"/>
                  </a:ext>
                </a:extLst>
              </p:cNvPr>
              <p:cNvCxnSpPr>
                <a:cxnSpLocks/>
                <a:endCxn id="23" idx="2"/>
              </p:cNvCxnSpPr>
              <p:nvPr/>
            </p:nvCxnSpPr>
            <p:spPr>
              <a:xfrm flipV="1">
                <a:off x="1144300" y="2942648"/>
                <a:ext cx="2893729" cy="4132"/>
              </a:xfrm>
              <a:prstGeom prst="line">
                <a:avLst/>
              </a:prstGeom>
              <a:ln w="127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3" name="直線コネクタ 8">
                <a:extLst>
                  <a:ext uri="{FF2B5EF4-FFF2-40B4-BE49-F238E27FC236}">
                    <a16:creationId xmlns:a16="http://schemas.microsoft.com/office/drawing/2014/main" id="{57E5602F-AECC-E17D-F7BF-E362DAC9CE2D}"/>
                  </a:ext>
                </a:extLst>
              </p:cNvPr>
              <p:cNvCxnSpPr>
                <a:cxnSpLocks/>
                <a:endCxn id="19" idx="0"/>
              </p:cNvCxnSpPr>
              <p:nvPr/>
            </p:nvCxnSpPr>
            <p:spPr>
              <a:xfrm flipH="1">
                <a:off x="4336982" y="1506145"/>
                <a:ext cx="4318" cy="39996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4" name="直線コネクタ 9">
                <a:extLst>
                  <a:ext uri="{FF2B5EF4-FFF2-40B4-BE49-F238E27FC236}">
                    <a16:creationId xmlns:a16="http://schemas.microsoft.com/office/drawing/2014/main" id="{EE5A73C1-8647-F08D-7B0B-7CB6E1D32B71}"/>
                  </a:ext>
                </a:extLst>
              </p:cNvPr>
              <p:cNvCxnSpPr>
                <a:cxnSpLocks/>
              </p:cNvCxnSpPr>
              <p:nvPr/>
            </p:nvCxnSpPr>
            <p:spPr>
              <a:xfrm>
                <a:off x="1144300" y="1501102"/>
                <a:ext cx="0" cy="708845"/>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5" name="直線コネクタ 10">
                <a:extLst>
                  <a:ext uri="{FF2B5EF4-FFF2-40B4-BE49-F238E27FC236}">
                    <a16:creationId xmlns:a16="http://schemas.microsoft.com/office/drawing/2014/main" id="{5F37EA40-FD4F-746D-DE49-6C5EA8B6E2E8}"/>
                  </a:ext>
                </a:extLst>
              </p:cNvPr>
              <p:cNvCxnSpPr>
                <a:cxnSpLocks/>
              </p:cNvCxnSpPr>
              <p:nvPr/>
            </p:nvCxnSpPr>
            <p:spPr>
              <a:xfrm>
                <a:off x="1141760" y="2269662"/>
                <a:ext cx="0" cy="677118"/>
              </a:xfrm>
              <a:prstGeom prst="line">
                <a:avLst/>
              </a:prstGeom>
              <a:ln w="127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6" name="直線コネクタ 11">
                <a:extLst>
                  <a:ext uri="{FF2B5EF4-FFF2-40B4-BE49-F238E27FC236}">
                    <a16:creationId xmlns:a16="http://schemas.microsoft.com/office/drawing/2014/main" id="{595BEAEB-A2A6-8738-8F58-0DF055623496}"/>
                  </a:ext>
                </a:extLst>
              </p:cNvPr>
              <p:cNvCxnSpPr/>
              <p:nvPr/>
            </p:nvCxnSpPr>
            <p:spPr>
              <a:xfrm>
                <a:off x="1088420" y="2269662"/>
                <a:ext cx="1117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2">
                <a:extLst>
                  <a:ext uri="{FF2B5EF4-FFF2-40B4-BE49-F238E27FC236}">
                    <a16:creationId xmlns:a16="http://schemas.microsoft.com/office/drawing/2014/main" id="{154F665F-BA01-2222-AC2E-D4E270E212DA}"/>
                  </a:ext>
                </a:extLst>
              </p:cNvPr>
              <p:cNvCxnSpPr>
                <a:cxnSpLocks/>
              </p:cNvCxnSpPr>
              <p:nvPr/>
            </p:nvCxnSpPr>
            <p:spPr>
              <a:xfrm>
                <a:off x="1037620" y="2209947"/>
                <a:ext cx="208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3">
                <a:extLst>
                  <a:ext uri="{FF2B5EF4-FFF2-40B4-BE49-F238E27FC236}">
                    <a16:creationId xmlns:a16="http://schemas.microsoft.com/office/drawing/2014/main" id="{09EC7197-FA93-35DA-E47C-41F5C2252C33}"/>
                  </a:ext>
                </a:extLst>
              </p:cNvPr>
              <p:cNvSpPr txBox="1"/>
              <p:nvPr/>
            </p:nvSpPr>
            <p:spPr>
              <a:xfrm>
                <a:off x="1147109" y="2269660"/>
                <a:ext cx="1630575" cy="369332"/>
              </a:xfrm>
              <a:prstGeom prst="rect">
                <a:avLst/>
              </a:prstGeom>
              <a:noFill/>
            </p:spPr>
            <p:txBody>
              <a:bodyPr wrap="none" rtlCol="0">
                <a:spAutoFit/>
              </a:bodyPr>
              <a:lstStyle/>
              <a:p>
                <a:r>
                  <a:rPr kumimoji="1" lang="en-US" altLang="ja-JP" dirty="0">
                    <a:latin typeface="Arial" panose="020B0604020202020204" pitchFamily="34" charset="0"/>
                    <a:cs typeface="Arial" panose="020B0604020202020204" pitchFamily="34" charset="0"/>
                  </a:rPr>
                  <a:t>Power source</a:t>
                </a:r>
                <a:endParaRPr kumimoji="1" lang="ja-JP" altLang="en-US" dirty="0">
                  <a:latin typeface="Arial" panose="020B0604020202020204" pitchFamily="34" charset="0"/>
                  <a:cs typeface="Arial" panose="020B0604020202020204" pitchFamily="34" charset="0"/>
                </a:endParaRPr>
              </a:p>
            </p:txBody>
          </p:sp>
          <p:sp>
            <p:nvSpPr>
              <p:cNvPr id="19" name="正方形/長方形 14">
                <a:extLst>
                  <a:ext uri="{FF2B5EF4-FFF2-40B4-BE49-F238E27FC236}">
                    <a16:creationId xmlns:a16="http://schemas.microsoft.com/office/drawing/2014/main" id="{6B68722F-183A-5FC9-DC57-CDE7CE81D08D}"/>
                  </a:ext>
                </a:extLst>
              </p:cNvPr>
              <p:cNvSpPr/>
              <p:nvPr/>
            </p:nvSpPr>
            <p:spPr>
              <a:xfrm>
                <a:off x="4215066" y="1906113"/>
                <a:ext cx="243832" cy="632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latin typeface="Arial" panose="020B0604020202020204" pitchFamily="34" charset="0"/>
                  <a:cs typeface="Arial" panose="020B0604020202020204" pitchFamily="34" charset="0"/>
                </a:endParaRPr>
              </a:p>
            </p:txBody>
          </p:sp>
          <p:cxnSp>
            <p:nvCxnSpPr>
              <p:cNvPr id="20" name="直線コネクタ 15">
                <a:extLst>
                  <a:ext uri="{FF2B5EF4-FFF2-40B4-BE49-F238E27FC236}">
                    <a16:creationId xmlns:a16="http://schemas.microsoft.com/office/drawing/2014/main" id="{39AB64FD-86C3-6A7E-BE6C-F3634C4DAB5E}"/>
                  </a:ext>
                </a:extLst>
              </p:cNvPr>
              <p:cNvCxnSpPr>
                <a:cxnSpLocks/>
              </p:cNvCxnSpPr>
              <p:nvPr/>
            </p:nvCxnSpPr>
            <p:spPr>
              <a:xfrm>
                <a:off x="4077906" y="1510511"/>
                <a:ext cx="259076"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1" name="直線コネクタ 16">
                <a:extLst>
                  <a:ext uri="{FF2B5EF4-FFF2-40B4-BE49-F238E27FC236}">
                    <a16:creationId xmlns:a16="http://schemas.microsoft.com/office/drawing/2014/main" id="{17921C1C-FFB1-B854-0177-ED85453C0F3A}"/>
                  </a:ext>
                </a:extLst>
              </p:cNvPr>
              <p:cNvCxnSpPr>
                <a:cxnSpLocks/>
              </p:cNvCxnSpPr>
              <p:nvPr/>
            </p:nvCxnSpPr>
            <p:spPr>
              <a:xfrm>
                <a:off x="4085528" y="2942647"/>
                <a:ext cx="259076" cy="0"/>
              </a:xfrm>
              <a:prstGeom prst="line">
                <a:avLst/>
              </a:prstGeom>
              <a:ln w="127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sp>
            <p:nvSpPr>
              <p:cNvPr id="22" name="楕円 17">
                <a:extLst>
                  <a:ext uri="{FF2B5EF4-FFF2-40B4-BE49-F238E27FC236}">
                    <a16:creationId xmlns:a16="http://schemas.microsoft.com/office/drawing/2014/main" id="{FDF871C4-1791-4499-5D7A-65FCBF85C853}"/>
                  </a:ext>
                </a:extLst>
              </p:cNvPr>
              <p:cNvSpPr/>
              <p:nvPr/>
            </p:nvSpPr>
            <p:spPr>
              <a:xfrm>
                <a:off x="4027870" y="1488561"/>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Arial" panose="020B0604020202020204" pitchFamily="34" charset="0"/>
                  <a:cs typeface="Arial" panose="020B0604020202020204" pitchFamily="34" charset="0"/>
                </a:endParaRPr>
              </a:p>
            </p:txBody>
          </p:sp>
          <p:sp>
            <p:nvSpPr>
              <p:cNvPr id="23" name="楕円 18">
                <a:extLst>
                  <a:ext uri="{FF2B5EF4-FFF2-40B4-BE49-F238E27FC236}">
                    <a16:creationId xmlns:a16="http://schemas.microsoft.com/office/drawing/2014/main" id="{B5033EDC-3D78-C7EE-4D6E-9FC01204BBAE}"/>
                  </a:ext>
                </a:extLst>
              </p:cNvPr>
              <p:cNvSpPr/>
              <p:nvPr/>
            </p:nvSpPr>
            <p:spPr>
              <a:xfrm>
                <a:off x="4038029" y="2919788"/>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4" name="テキスト ボックス 19">
                    <a:extLst>
                      <a:ext uri="{FF2B5EF4-FFF2-40B4-BE49-F238E27FC236}">
                        <a16:creationId xmlns:a16="http://schemas.microsoft.com/office/drawing/2014/main" id="{E04312B0-D450-CEB4-6719-3736F43C18E8}"/>
                      </a:ext>
                    </a:extLst>
                  </p:cNvPr>
                  <p:cNvSpPr txBox="1"/>
                  <p:nvPr/>
                </p:nvSpPr>
                <p:spPr>
                  <a:xfrm>
                    <a:off x="833145" y="1980393"/>
                    <a:ext cx="2893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𝐸</m:t>
                          </m:r>
                        </m:oMath>
                      </m:oMathPara>
                    </a14:m>
                    <a:endParaRPr kumimoji="1" lang="ja-JP" altLang="en-US" sz="2400" dirty="0">
                      <a:solidFill>
                        <a:schemeClr val="tx1"/>
                      </a:solidFill>
                      <a:latin typeface="Arial" panose="020B0604020202020204" pitchFamily="34" charset="0"/>
                      <a:cs typeface="Arial" panose="020B0604020202020204" pitchFamily="34" charset="0"/>
                    </a:endParaRPr>
                  </a:p>
                </p:txBody>
              </p:sp>
            </mc:Choice>
            <mc:Fallback xmlns="">
              <p:sp>
                <p:nvSpPr>
                  <p:cNvPr id="24" name="テキスト ボックス 19">
                    <a:extLst>
                      <a:ext uri="{FF2B5EF4-FFF2-40B4-BE49-F238E27FC236}">
                        <a16:creationId xmlns:a16="http://schemas.microsoft.com/office/drawing/2014/main" id="{E04312B0-D450-CEB4-6719-3736F43C18E8}"/>
                      </a:ext>
                    </a:extLst>
                  </p:cNvPr>
                  <p:cNvSpPr txBox="1">
                    <a:spLocks noRot="1" noChangeAspect="1" noMove="1" noResize="1" noEditPoints="1" noAdjustHandles="1" noChangeArrowheads="1" noChangeShapeType="1" noTextEdit="1"/>
                  </p:cNvSpPr>
                  <p:nvPr/>
                </p:nvSpPr>
                <p:spPr>
                  <a:xfrm>
                    <a:off x="833145" y="1980393"/>
                    <a:ext cx="289375" cy="369332"/>
                  </a:xfrm>
                  <a:prstGeom prst="rect">
                    <a:avLst/>
                  </a:prstGeom>
                  <a:blipFill>
                    <a:blip r:embed="rId3"/>
                    <a:stretch>
                      <a:fillRect l="-23404" r="-17021"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0">
                    <a:extLst>
                      <a:ext uri="{FF2B5EF4-FFF2-40B4-BE49-F238E27FC236}">
                        <a16:creationId xmlns:a16="http://schemas.microsoft.com/office/drawing/2014/main" id="{A94DC74D-2AD6-6EE8-CB48-4989FCC2F5A8}"/>
                      </a:ext>
                    </a:extLst>
                  </p:cNvPr>
                  <p:cNvSpPr txBox="1"/>
                  <p:nvPr/>
                </p:nvSpPr>
                <p:spPr>
                  <a:xfrm>
                    <a:off x="4460689" y="1205649"/>
                    <a:ext cx="211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𝐼</m:t>
                          </m:r>
                        </m:oMath>
                      </m:oMathPara>
                    </a14:m>
                    <a:endParaRPr kumimoji="1" lang="ja-JP" altLang="en-US" sz="2400" dirty="0">
                      <a:solidFill>
                        <a:schemeClr val="tx1"/>
                      </a:solidFill>
                      <a:latin typeface="Arial" panose="020B0604020202020204" pitchFamily="34" charset="0"/>
                      <a:cs typeface="Arial" panose="020B0604020202020204" pitchFamily="34" charset="0"/>
                    </a:endParaRPr>
                  </a:p>
                </p:txBody>
              </p:sp>
            </mc:Choice>
            <mc:Fallback xmlns="">
              <p:sp>
                <p:nvSpPr>
                  <p:cNvPr id="25" name="テキスト ボックス 20">
                    <a:extLst>
                      <a:ext uri="{FF2B5EF4-FFF2-40B4-BE49-F238E27FC236}">
                        <a16:creationId xmlns:a16="http://schemas.microsoft.com/office/drawing/2014/main" id="{A94DC74D-2AD6-6EE8-CB48-4989FCC2F5A8}"/>
                      </a:ext>
                    </a:extLst>
                  </p:cNvPr>
                  <p:cNvSpPr txBox="1">
                    <a:spLocks noRot="1" noChangeAspect="1" noMove="1" noResize="1" noEditPoints="1" noAdjustHandles="1" noChangeArrowheads="1" noChangeShapeType="1" noTextEdit="1"/>
                  </p:cNvSpPr>
                  <p:nvPr/>
                </p:nvSpPr>
                <p:spPr>
                  <a:xfrm>
                    <a:off x="4460689" y="1205649"/>
                    <a:ext cx="211725" cy="369332"/>
                  </a:xfrm>
                  <a:prstGeom prst="rect">
                    <a:avLst/>
                  </a:prstGeom>
                  <a:blipFill>
                    <a:blip r:embed="rId4"/>
                    <a:stretch>
                      <a:fillRect l="-32353" r="-26471" b="-10000"/>
                    </a:stretch>
                  </a:blipFill>
                </p:spPr>
                <p:txBody>
                  <a:bodyPr/>
                  <a:lstStyle/>
                  <a:p>
                    <a:r>
                      <a:rPr lang="ja-JP" altLang="en-US">
                        <a:noFill/>
                      </a:rPr>
                      <a:t> </a:t>
                    </a:r>
                  </a:p>
                </p:txBody>
              </p:sp>
            </mc:Fallback>
          </mc:AlternateContent>
          <p:cxnSp>
            <p:nvCxnSpPr>
              <p:cNvPr id="26" name="直線矢印コネクタ 21">
                <a:extLst>
                  <a:ext uri="{FF2B5EF4-FFF2-40B4-BE49-F238E27FC236}">
                    <a16:creationId xmlns:a16="http://schemas.microsoft.com/office/drawing/2014/main" id="{2A02FEB6-A07E-3EC9-38A0-8B4A1E1364C8}"/>
                  </a:ext>
                </a:extLst>
              </p:cNvPr>
              <p:cNvCxnSpPr>
                <a:cxnSpLocks/>
              </p:cNvCxnSpPr>
              <p:nvPr/>
            </p:nvCxnSpPr>
            <p:spPr>
              <a:xfrm rot="5400000">
                <a:off x="4273820" y="1534280"/>
                <a:ext cx="2977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2">
                    <a:extLst>
                      <a:ext uri="{FF2B5EF4-FFF2-40B4-BE49-F238E27FC236}">
                        <a16:creationId xmlns:a16="http://schemas.microsoft.com/office/drawing/2014/main" id="{B626264F-6583-FBA3-BC81-D6E1AD925E49}"/>
                      </a:ext>
                    </a:extLst>
                  </p:cNvPr>
                  <p:cNvSpPr txBox="1"/>
                  <p:nvPr/>
                </p:nvSpPr>
                <p:spPr>
                  <a:xfrm>
                    <a:off x="4703714" y="2071447"/>
                    <a:ext cx="28706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𝑉</m:t>
                          </m:r>
                        </m:oMath>
                      </m:oMathPara>
                    </a14:m>
                    <a:endParaRPr kumimoji="1" lang="ja-JP" altLang="en-US" sz="2400" dirty="0">
                      <a:solidFill>
                        <a:schemeClr val="tx1"/>
                      </a:solidFill>
                      <a:latin typeface="Arial" panose="020B0604020202020204" pitchFamily="34" charset="0"/>
                      <a:cs typeface="Arial" panose="020B0604020202020204" pitchFamily="34" charset="0"/>
                    </a:endParaRPr>
                  </a:p>
                </p:txBody>
              </p:sp>
            </mc:Choice>
            <mc:Fallback xmlns="">
              <p:sp>
                <p:nvSpPr>
                  <p:cNvPr id="27" name="テキスト ボックス 22">
                    <a:extLst>
                      <a:ext uri="{FF2B5EF4-FFF2-40B4-BE49-F238E27FC236}">
                        <a16:creationId xmlns:a16="http://schemas.microsoft.com/office/drawing/2014/main" id="{B626264F-6583-FBA3-BC81-D6E1AD925E49}"/>
                      </a:ext>
                    </a:extLst>
                  </p:cNvPr>
                  <p:cNvSpPr txBox="1">
                    <a:spLocks noRot="1" noChangeAspect="1" noMove="1" noResize="1" noEditPoints="1" noAdjustHandles="1" noChangeArrowheads="1" noChangeShapeType="1" noTextEdit="1"/>
                  </p:cNvSpPr>
                  <p:nvPr/>
                </p:nvSpPr>
                <p:spPr>
                  <a:xfrm>
                    <a:off x="4703714" y="2071447"/>
                    <a:ext cx="287065" cy="369332"/>
                  </a:xfrm>
                  <a:prstGeom prst="rect">
                    <a:avLst/>
                  </a:prstGeom>
                  <a:blipFill>
                    <a:blip r:embed="rId5"/>
                    <a:stretch>
                      <a:fillRect l="-23404" r="-17021" b="-8197"/>
                    </a:stretch>
                  </a:blipFill>
                </p:spPr>
                <p:txBody>
                  <a:bodyPr/>
                  <a:lstStyle/>
                  <a:p>
                    <a:r>
                      <a:rPr lang="ja-JP" altLang="en-US">
                        <a:noFill/>
                      </a:rPr>
                      <a:t> </a:t>
                    </a:r>
                  </a:p>
                </p:txBody>
              </p:sp>
            </mc:Fallback>
          </mc:AlternateContent>
          <p:cxnSp>
            <p:nvCxnSpPr>
              <p:cNvPr id="28" name="直線コネクタ 23">
                <a:extLst>
                  <a:ext uri="{FF2B5EF4-FFF2-40B4-BE49-F238E27FC236}">
                    <a16:creationId xmlns:a16="http://schemas.microsoft.com/office/drawing/2014/main" id="{37A8F8F8-CFC1-4800-52DB-AB7C358D4126}"/>
                  </a:ext>
                </a:extLst>
              </p:cNvPr>
              <p:cNvCxnSpPr/>
              <p:nvPr/>
            </p:nvCxnSpPr>
            <p:spPr>
              <a:xfrm flipH="1">
                <a:off x="4167797" y="1392837"/>
                <a:ext cx="2548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円弧 24">
                <a:extLst>
                  <a:ext uri="{FF2B5EF4-FFF2-40B4-BE49-F238E27FC236}">
                    <a16:creationId xmlns:a16="http://schemas.microsoft.com/office/drawing/2014/main" id="{D0477D4C-07CF-A0B8-03BE-626FA3888020}"/>
                  </a:ext>
                </a:extLst>
              </p:cNvPr>
              <p:cNvSpPr/>
              <p:nvPr/>
            </p:nvSpPr>
            <p:spPr>
              <a:xfrm flipH="1">
                <a:off x="807985" y="1734941"/>
                <a:ext cx="347314" cy="1067021"/>
              </a:xfrm>
              <a:prstGeom prst="arc">
                <a:avLst>
                  <a:gd name="adj1" fmla="val 16477136"/>
                  <a:gd name="adj2" fmla="val 5035119"/>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0" name="テキスト ボックス 25">
                    <a:extLst>
                      <a:ext uri="{FF2B5EF4-FFF2-40B4-BE49-F238E27FC236}">
                        <a16:creationId xmlns:a16="http://schemas.microsoft.com/office/drawing/2014/main" id="{453DF3EB-043D-9317-09D4-8621950DE91D}"/>
                      </a:ext>
                    </a:extLst>
                  </p:cNvPr>
                  <p:cNvSpPr txBox="1"/>
                  <p:nvPr/>
                </p:nvSpPr>
                <p:spPr>
                  <a:xfrm>
                    <a:off x="899148" y="1205649"/>
                    <a:ext cx="2117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1"/>
                              </a:solidFill>
                              <a:latin typeface="Cambria Math" panose="02040503050406030204" pitchFamily="18" charset="0"/>
                            </a:rPr>
                            <m:t>𝐼</m:t>
                          </m:r>
                        </m:oMath>
                      </m:oMathPara>
                    </a14:m>
                    <a:endParaRPr kumimoji="1" lang="ja-JP" altLang="en-US" sz="2400" dirty="0">
                      <a:solidFill>
                        <a:schemeClr val="tx1"/>
                      </a:solidFill>
                      <a:latin typeface="Arial" panose="020B0604020202020204" pitchFamily="34" charset="0"/>
                      <a:cs typeface="Arial" panose="020B0604020202020204" pitchFamily="34" charset="0"/>
                    </a:endParaRPr>
                  </a:p>
                </p:txBody>
              </p:sp>
            </mc:Choice>
            <mc:Fallback xmlns="">
              <p:sp>
                <p:nvSpPr>
                  <p:cNvPr id="30" name="テキスト ボックス 25">
                    <a:extLst>
                      <a:ext uri="{FF2B5EF4-FFF2-40B4-BE49-F238E27FC236}">
                        <a16:creationId xmlns:a16="http://schemas.microsoft.com/office/drawing/2014/main" id="{453DF3EB-043D-9317-09D4-8621950DE91D}"/>
                      </a:ext>
                    </a:extLst>
                  </p:cNvPr>
                  <p:cNvSpPr txBox="1">
                    <a:spLocks noRot="1" noChangeAspect="1" noMove="1" noResize="1" noEditPoints="1" noAdjustHandles="1" noChangeArrowheads="1" noChangeShapeType="1" noTextEdit="1"/>
                  </p:cNvSpPr>
                  <p:nvPr/>
                </p:nvSpPr>
                <p:spPr>
                  <a:xfrm>
                    <a:off x="899148" y="1205649"/>
                    <a:ext cx="211725" cy="369332"/>
                  </a:xfrm>
                  <a:prstGeom prst="rect">
                    <a:avLst/>
                  </a:prstGeom>
                  <a:blipFill>
                    <a:blip r:embed="rId6"/>
                    <a:stretch>
                      <a:fillRect l="-28571" r="-25714" b="-10000"/>
                    </a:stretch>
                  </a:blipFill>
                </p:spPr>
                <p:txBody>
                  <a:bodyPr/>
                  <a:lstStyle/>
                  <a:p>
                    <a:r>
                      <a:rPr lang="ja-JP" altLang="en-US">
                        <a:noFill/>
                      </a:rPr>
                      <a:t> </a:t>
                    </a:r>
                  </a:p>
                </p:txBody>
              </p:sp>
            </mc:Fallback>
          </mc:AlternateContent>
          <p:cxnSp>
            <p:nvCxnSpPr>
              <p:cNvPr id="31" name="直線矢印コネクタ 26">
                <a:extLst>
                  <a:ext uri="{FF2B5EF4-FFF2-40B4-BE49-F238E27FC236}">
                    <a16:creationId xmlns:a16="http://schemas.microsoft.com/office/drawing/2014/main" id="{779C91D5-BE59-B434-86FB-1A0FF481D33E}"/>
                  </a:ext>
                </a:extLst>
              </p:cNvPr>
              <p:cNvCxnSpPr>
                <a:cxnSpLocks/>
              </p:cNvCxnSpPr>
              <p:nvPr/>
            </p:nvCxnSpPr>
            <p:spPr>
              <a:xfrm flipV="1">
                <a:off x="1064663" y="1398432"/>
                <a:ext cx="2977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27">
                <a:extLst>
                  <a:ext uri="{FF2B5EF4-FFF2-40B4-BE49-F238E27FC236}">
                    <a16:creationId xmlns:a16="http://schemas.microsoft.com/office/drawing/2014/main" id="{06EA0050-D3F1-7B88-AD56-2195D392EF7F}"/>
                  </a:ext>
                </a:extLst>
              </p:cNvPr>
              <p:cNvCxnSpPr>
                <a:cxnSpLocks/>
              </p:cNvCxnSpPr>
              <p:nvPr/>
            </p:nvCxnSpPr>
            <p:spPr>
              <a:xfrm rot="5400000" flipH="1">
                <a:off x="934069" y="1519875"/>
                <a:ext cx="2548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テキスト ボックス 46">
                <a:extLst>
                  <a:ext uri="{FF2B5EF4-FFF2-40B4-BE49-F238E27FC236}">
                    <a16:creationId xmlns:a16="http://schemas.microsoft.com/office/drawing/2014/main" id="{290BBFD9-3FBF-2A9B-EAA2-C4D763740D71}"/>
                  </a:ext>
                </a:extLst>
              </p:cNvPr>
              <p:cNvSpPr txBox="1"/>
              <p:nvPr/>
            </p:nvSpPr>
            <p:spPr>
              <a:xfrm>
                <a:off x="1847544" y="1554617"/>
                <a:ext cx="2223686" cy="338554"/>
              </a:xfrm>
              <a:prstGeom prst="rect">
                <a:avLst/>
              </a:prstGeom>
              <a:noFill/>
            </p:spPr>
            <p:txBody>
              <a:bodyPr wrap="none" rtlCol="0">
                <a:spAutoFit/>
              </a:bodyPr>
              <a:lstStyle/>
              <a:p>
                <a:r>
                  <a:rPr kumimoji="1" lang="en-US" altLang="ja-JP" sz="1600" dirty="0">
                    <a:latin typeface="Arial" panose="020B0604020202020204" pitchFamily="34" charset="0"/>
                    <a:ea typeface="Yu Gothic" panose="020B0400000000000000" pitchFamily="34" charset="-128"/>
                    <a:cs typeface="Arial" panose="020B0604020202020204" pitchFamily="34" charset="0"/>
                  </a:rPr>
                  <a:t>Electric potential: </a:t>
                </a:r>
                <a:r>
                  <a:rPr kumimoji="1" lang="en-US" altLang="ja-JP" sz="1600" dirty="0">
                    <a:solidFill>
                      <a:srgbClr val="FF0000"/>
                    </a:solidFill>
                    <a:latin typeface="Arial" panose="020B0604020202020204" pitchFamily="34" charset="0"/>
                    <a:ea typeface="Yu Gothic" panose="020B0400000000000000" pitchFamily="34" charset="-128"/>
                    <a:cs typeface="Arial" panose="020B0604020202020204" pitchFamily="34" charset="0"/>
                  </a:rPr>
                  <a:t>High</a:t>
                </a:r>
                <a:endParaRPr kumimoji="1" lang="ja-JP" altLang="en-US" sz="1600" dirty="0">
                  <a:solidFill>
                    <a:srgbClr val="FF0000"/>
                  </a:solidFill>
                  <a:latin typeface="Arial" panose="020B0604020202020204" pitchFamily="34" charset="0"/>
                  <a:ea typeface="Yu Gothic" panose="020B0400000000000000" pitchFamily="34" charset="-128"/>
                  <a:cs typeface="Arial" panose="020B0604020202020204" pitchFamily="34" charset="0"/>
                </a:endParaRPr>
              </a:p>
            </p:txBody>
          </p:sp>
          <p:sp>
            <p:nvSpPr>
              <p:cNvPr id="34" name="テキスト ボックス 47">
                <a:extLst>
                  <a:ext uri="{FF2B5EF4-FFF2-40B4-BE49-F238E27FC236}">
                    <a16:creationId xmlns:a16="http://schemas.microsoft.com/office/drawing/2014/main" id="{0C7FAABA-CFF3-9846-71B2-8DEBB4EF6A16}"/>
                  </a:ext>
                </a:extLst>
              </p:cNvPr>
              <p:cNvSpPr txBox="1"/>
              <p:nvPr/>
            </p:nvSpPr>
            <p:spPr>
              <a:xfrm>
                <a:off x="1882131" y="2643710"/>
                <a:ext cx="2178802" cy="338554"/>
              </a:xfrm>
              <a:prstGeom prst="rect">
                <a:avLst/>
              </a:prstGeom>
              <a:noFill/>
            </p:spPr>
            <p:txBody>
              <a:bodyPr wrap="none" rtlCol="0">
                <a:spAutoFit/>
              </a:bodyPr>
              <a:lstStyle/>
              <a:p>
                <a:r>
                  <a:rPr kumimoji="1" lang="en-US" altLang="ja-JP" sz="1600" dirty="0">
                    <a:latin typeface="Arial" panose="020B0604020202020204" pitchFamily="34" charset="0"/>
                    <a:ea typeface="Yu Gothic" panose="020B0400000000000000" pitchFamily="34" charset="-128"/>
                    <a:cs typeface="Arial" panose="020B0604020202020204" pitchFamily="34" charset="0"/>
                  </a:rPr>
                  <a:t>Electric potential: </a:t>
                </a:r>
                <a:r>
                  <a:rPr kumimoji="1" lang="en-US" altLang="ja-JP" sz="1600" dirty="0">
                    <a:solidFill>
                      <a:schemeClr val="accent1">
                        <a:lumMod val="60000"/>
                        <a:lumOff val="40000"/>
                      </a:schemeClr>
                    </a:solidFill>
                    <a:latin typeface="Arial" panose="020B0604020202020204" pitchFamily="34" charset="0"/>
                    <a:ea typeface="Yu Gothic" panose="020B0400000000000000" pitchFamily="34" charset="-128"/>
                    <a:cs typeface="Arial" panose="020B0604020202020204" pitchFamily="34" charset="0"/>
                  </a:rPr>
                  <a:t>Low</a:t>
                </a:r>
                <a:endParaRPr kumimoji="1" lang="ja-JP" altLang="en-US" sz="1600" dirty="0">
                  <a:solidFill>
                    <a:schemeClr val="accent1">
                      <a:lumMod val="60000"/>
                      <a:lumOff val="40000"/>
                    </a:schemeClr>
                  </a:solidFill>
                  <a:latin typeface="Arial" panose="020B0604020202020204" pitchFamily="34" charset="0"/>
                  <a:ea typeface="Yu Gothic" panose="020B0400000000000000" pitchFamily="34"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35" name="テキスト ボックス 56">
                    <a:extLst>
                      <a:ext uri="{FF2B5EF4-FFF2-40B4-BE49-F238E27FC236}">
                        <a16:creationId xmlns:a16="http://schemas.microsoft.com/office/drawing/2014/main" id="{9EF5958B-AFAD-4B01-1EC9-C6A8858738D4}"/>
                      </a:ext>
                    </a:extLst>
                  </p:cNvPr>
                  <p:cNvSpPr txBox="1"/>
                  <p:nvPr/>
                </p:nvSpPr>
                <p:spPr>
                  <a:xfrm>
                    <a:off x="4205537" y="2103795"/>
                    <a:ext cx="2895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𝑅</m:t>
                          </m:r>
                        </m:oMath>
                      </m:oMathPara>
                    </a14:m>
                    <a:endParaRPr kumimoji="1" lang="ja-JP" altLang="en-US" sz="2400" dirty="0">
                      <a:latin typeface="Arial" panose="020B0604020202020204" pitchFamily="34" charset="0"/>
                      <a:cs typeface="Arial" panose="020B0604020202020204" pitchFamily="34" charset="0"/>
                    </a:endParaRPr>
                  </a:p>
                </p:txBody>
              </p:sp>
            </mc:Choice>
            <mc:Fallback xmlns="">
              <p:sp>
                <p:nvSpPr>
                  <p:cNvPr id="35" name="テキスト ボックス 56">
                    <a:extLst>
                      <a:ext uri="{FF2B5EF4-FFF2-40B4-BE49-F238E27FC236}">
                        <a16:creationId xmlns:a16="http://schemas.microsoft.com/office/drawing/2014/main" id="{9EF5958B-AFAD-4B01-1EC9-C6A8858738D4}"/>
                      </a:ext>
                    </a:extLst>
                  </p:cNvPr>
                  <p:cNvSpPr txBox="1">
                    <a:spLocks noRot="1" noChangeAspect="1" noMove="1" noResize="1" noEditPoints="1" noAdjustHandles="1" noChangeArrowheads="1" noChangeShapeType="1" noTextEdit="1"/>
                  </p:cNvSpPr>
                  <p:nvPr/>
                </p:nvSpPr>
                <p:spPr>
                  <a:xfrm>
                    <a:off x="4205537" y="2103795"/>
                    <a:ext cx="289566" cy="369332"/>
                  </a:xfrm>
                  <a:prstGeom prst="rect">
                    <a:avLst/>
                  </a:prstGeom>
                  <a:blipFill>
                    <a:blip r:embed="rId7"/>
                    <a:stretch>
                      <a:fillRect l="-23404" r="-19149" b="-9836"/>
                    </a:stretch>
                  </a:blipFill>
                </p:spPr>
                <p:txBody>
                  <a:bodyPr/>
                  <a:lstStyle/>
                  <a:p>
                    <a:r>
                      <a:rPr lang="ja-JP" altLang="en-US">
                        <a:noFill/>
                      </a:rPr>
                      <a:t> </a:t>
                    </a:r>
                  </a:p>
                </p:txBody>
              </p:sp>
            </mc:Fallback>
          </mc:AlternateContent>
          <p:cxnSp>
            <p:nvCxnSpPr>
              <p:cNvPr id="36" name="直線コネクタ 58">
                <a:extLst>
                  <a:ext uri="{FF2B5EF4-FFF2-40B4-BE49-F238E27FC236}">
                    <a16:creationId xmlns:a16="http://schemas.microsoft.com/office/drawing/2014/main" id="{8EACCF00-B354-9C06-2CED-7C8B651AF1E7}"/>
                  </a:ext>
                </a:extLst>
              </p:cNvPr>
              <p:cNvCxnSpPr>
                <a:cxnSpLocks/>
              </p:cNvCxnSpPr>
              <p:nvPr/>
            </p:nvCxnSpPr>
            <p:spPr>
              <a:xfrm flipH="1">
                <a:off x="4336982" y="2547485"/>
                <a:ext cx="4318" cy="399968"/>
              </a:xfrm>
              <a:prstGeom prst="line">
                <a:avLst/>
              </a:prstGeom>
              <a:ln w="12700">
                <a:solidFill>
                  <a:schemeClr val="accent1">
                    <a:lumMod val="60000"/>
                    <a:lumOff val="40000"/>
                  </a:schemeClr>
                </a:solidFill>
              </a:ln>
            </p:spPr>
            <p:style>
              <a:lnRef idx="1">
                <a:schemeClr val="dk1"/>
              </a:lnRef>
              <a:fillRef idx="0">
                <a:schemeClr val="dk1"/>
              </a:fillRef>
              <a:effectRef idx="0">
                <a:schemeClr val="dk1"/>
              </a:effectRef>
              <a:fontRef idx="minor">
                <a:schemeClr val="tx1"/>
              </a:fontRef>
            </p:style>
          </p:cxnSp>
        </p:grpSp>
      </p:grpSp>
      <p:grpSp>
        <p:nvGrpSpPr>
          <p:cNvPr id="37" name="Group 61">
            <a:extLst>
              <a:ext uri="{FF2B5EF4-FFF2-40B4-BE49-F238E27FC236}">
                <a16:creationId xmlns:a16="http://schemas.microsoft.com/office/drawing/2014/main" id="{AC9759F2-2F29-E5EE-A674-559D4EBB3C95}"/>
              </a:ext>
            </a:extLst>
          </p:cNvPr>
          <p:cNvGrpSpPr/>
          <p:nvPr/>
        </p:nvGrpSpPr>
        <p:grpSpPr>
          <a:xfrm>
            <a:off x="6457026" y="1430874"/>
            <a:ext cx="5133903" cy="2452441"/>
            <a:chOff x="6002560" y="1063957"/>
            <a:chExt cx="5133903" cy="2452441"/>
          </a:xfrm>
        </p:grpSpPr>
        <p:cxnSp>
          <p:nvCxnSpPr>
            <p:cNvPr id="38" name="直線コネクタ 28">
              <a:extLst>
                <a:ext uri="{FF2B5EF4-FFF2-40B4-BE49-F238E27FC236}">
                  <a16:creationId xmlns:a16="http://schemas.microsoft.com/office/drawing/2014/main" id="{D6A9EC16-9E7D-D8F5-1F8E-C5D52F32CB38}"/>
                </a:ext>
              </a:extLst>
            </p:cNvPr>
            <p:cNvCxnSpPr>
              <a:cxnSpLocks/>
            </p:cNvCxnSpPr>
            <p:nvPr/>
          </p:nvCxnSpPr>
          <p:spPr>
            <a:xfrm flipH="1">
              <a:off x="6533807" y="2153705"/>
              <a:ext cx="655320" cy="71538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9" name="直線コネクタ 29">
              <a:extLst>
                <a:ext uri="{FF2B5EF4-FFF2-40B4-BE49-F238E27FC236}">
                  <a16:creationId xmlns:a16="http://schemas.microsoft.com/office/drawing/2014/main" id="{668D2E5F-462A-56B8-543A-2F43561A38FD}"/>
                </a:ext>
              </a:extLst>
            </p:cNvPr>
            <p:cNvCxnSpPr/>
            <p:nvPr/>
          </p:nvCxnSpPr>
          <p:spPr>
            <a:xfrm flipV="1">
              <a:off x="7189127" y="1247979"/>
              <a:ext cx="0" cy="90572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線コネクタ 30">
              <a:extLst>
                <a:ext uri="{FF2B5EF4-FFF2-40B4-BE49-F238E27FC236}">
                  <a16:creationId xmlns:a16="http://schemas.microsoft.com/office/drawing/2014/main" id="{BE27E6D1-90FF-213F-6644-9784224F889A}"/>
                </a:ext>
              </a:extLst>
            </p:cNvPr>
            <p:cNvCxnSpPr/>
            <p:nvPr/>
          </p:nvCxnSpPr>
          <p:spPr>
            <a:xfrm>
              <a:off x="7189127" y="1247979"/>
              <a:ext cx="1915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31">
              <a:extLst>
                <a:ext uri="{FF2B5EF4-FFF2-40B4-BE49-F238E27FC236}">
                  <a16:creationId xmlns:a16="http://schemas.microsoft.com/office/drawing/2014/main" id="{404C14E7-AAD9-2C85-734F-CCCA2EB47CAA}"/>
                </a:ext>
              </a:extLst>
            </p:cNvPr>
            <p:cNvCxnSpPr>
              <a:cxnSpLocks/>
            </p:cNvCxnSpPr>
            <p:nvPr/>
          </p:nvCxnSpPr>
          <p:spPr>
            <a:xfrm flipH="1">
              <a:off x="8643469" y="1446681"/>
              <a:ext cx="272858" cy="1218579"/>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32">
              <a:extLst>
                <a:ext uri="{FF2B5EF4-FFF2-40B4-BE49-F238E27FC236}">
                  <a16:creationId xmlns:a16="http://schemas.microsoft.com/office/drawing/2014/main" id="{A49ACB5D-11DB-8011-6916-F6F6530EC421}"/>
                </a:ext>
              </a:extLst>
            </p:cNvPr>
            <p:cNvCxnSpPr/>
            <p:nvPr/>
          </p:nvCxnSpPr>
          <p:spPr>
            <a:xfrm flipV="1">
              <a:off x="9109367" y="1258509"/>
              <a:ext cx="0" cy="90572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コネクタ 33">
              <a:extLst>
                <a:ext uri="{FF2B5EF4-FFF2-40B4-BE49-F238E27FC236}">
                  <a16:creationId xmlns:a16="http://schemas.microsoft.com/office/drawing/2014/main" id="{215B243F-B74D-AA0C-F920-A1289460B14C}"/>
                </a:ext>
              </a:extLst>
            </p:cNvPr>
            <p:cNvCxnSpPr/>
            <p:nvPr/>
          </p:nvCxnSpPr>
          <p:spPr>
            <a:xfrm>
              <a:off x="6536562" y="2868181"/>
              <a:ext cx="1915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線コネクタ 34">
              <a:extLst>
                <a:ext uri="{FF2B5EF4-FFF2-40B4-BE49-F238E27FC236}">
                  <a16:creationId xmlns:a16="http://schemas.microsoft.com/office/drawing/2014/main" id="{E4561C31-F612-F9BD-32B6-CF0A73AB2002}"/>
                </a:ext>
              </a:extLst>
            </p:cNvPr>
            <p:cNvCxnSpPr/>
            <p:nvPr/>
          </p:nvCxnSpPr>
          <p:spPr>
            <a:xfrm>
              <a:off x="7189127" y="2164235"/>
              <a:ext cx="1915160"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線コネクタ 35">
              <a:extLst>
                <a:ext uri="{FF2B5EF4-FFF2-40B4-BE49-F238E27FC236}">
                  <a16:creationId xmlns:a16="http://schemas.microsoft.com/office/drawing/2014/main" id="{7BA25F0B-19A3-6CAB-B3B3-B5E597B97DA1}"/>
                </a:ext>
              </a:extLst>
            </p:cNvPr>
            <p:cNvCxnSpPr/>
            <p:nvPr/>
          </p:nvCxnSpPr>
          <p:spPr>
            <a:xfrm flipV="1">
              <a:off x="6533807" y="1970594"/>
              <a:ext cx="0" cy="90572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 name="直線コネクタ 36">
              <a:extLst>
                <a:ext uri="{FF2B5EF4-FFF2-40B4-BE49-F238E27FC236}">
                  <a16:creationId xmlns:a16="http://schemas.microsoft.com/office/drawing/2014/main" id="{63EBA5DF-2127-6379-F3F9-361688F12A4E}"/>
                </a:ext>
              </a:extLst>
            </p:cNvPr>
            <p:cNvCxnSpPr/>
            <p:nvPr/>
          </p:nvCxnSpPr>
          <p:spPr>
            <a:xfrm flipV="1">
              <a:off x="8454047" y="1963364"/>
              <a:ext cx="0" cy="90572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線コネクタ 37">
              <a:extLst>
                <a:ext uri="{FF2B5EF4-FFF2-40B4-BE49-F238E27FC236}">
                  <a16:creationId xmlns:a16="http://schemas.microsoft.com/office/drawing/2014/main" id="{E3B149C6-B670-E692-A9D1-24ADD43D58A5}"/>
                </a:ext>
              </a:extLst>
            </p:cNvPr>
            <p:cNvCxnSpPr>
              <a:cxnSpLocks/>
            </p:cNvCxnSpPr>
            <p:nvPr/>
          </p:nvCxnSpPr>
          <p:spPr>
            <a:xfrm flipH="1">
              <a:off x="6540988" y="2467641"/>
              <a:ext cx="362671" cy="395913"/>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直線コネクタ 38">
              <a:extLst>
                <a:ext uri="{FF2B5EF4-FFF2-40B4-BE49-F238E27FC236}">
                  <a16:creationId xmlns:a16="http://schemas.microsoft.com/office/drawing/2014/main" id="{C8C23B9A-C06E-02A4-7E37-AA073D49BFB8}"/>
                </a:ext>
              </a:extLst>
            </p:cNvPr>
            <p:cNvCxnSpPr>
              <a:cxnSpLocks/>
            </p:cNvCxnSpPr>
            <p:nvPr/>
          </p:nvCxnSpPr>
          <p:spPr>
            <a:xfrm>
              <a:off x="7189127" y="1258509"/>
              <a:ext cx="194691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39">
              <a:extLst>
                <a:ext uri="{FF2B5EF4-FFF2-40B4-BE49-F238E27FC236}">
                  <a16:creationId xmlns:a16="http://schemas.microsoft.com/office/drawing/2014/main" id="{EC637D53-CC20-DF03-AF20-B7CBCAF700C4}"/>
                </a:ext>
              </a:extLst>
            </p:cNvPr>
            <p:cNvCxnSpPr/>
            <p:nvPr/>
          </p:nvCxnSpPr>
          <p:spPr>
            <a:xfrm>
              <a:off x="6546067" y="2863554"/>
              <a:ext cx="1915160" cy="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0" name="テキスト ボックス 40">
              <a:extLst>
                <a:ext uri="{FF2B5EF4-FFF2-40B4-BE49-F238E27FC236}">
                  <a16:creationId xmlns:a16="http://schemas.microsoft.com/office/drawing/2014/main" id="{A60947D6-EA12-E404-F744-E42FDDDB4E77}"/>
                </a:ext>
              </a:extLst>
            </p:cNvPr>
            <p:cNvSpPr txBox="1"/>
            <p:nvPr/>
          </p:nvSpPr>
          <p:spPr>
            <a:xfrm>
              <a:off x="6002560" y="1965156"/>
              <a:ext cx="857927" cy="369332"/>
            </a:xfrm>
            <a:prstGeom prst="rect">
              <a:avLst/>
            </a:prstGeom>
            <a:noFill/>
          </p:spPr>
          <p:txBody>
            <a:bodyPr wrap="none" rtlCol="0">
              <a:spAutoFit/>
            </a:bodyPr>
            <a:lstStyle/>
            <a:p>
              <a:r>
                <a:rPr kumimoji="1" lang="en-US" altLang="ja-JP" b="1" dirty="0">
                  <a:latin typeface="Arial" panose="020B0604020202020204" pitchFamily="34" charset="0"/>
                  <a:ea typeface="Yu Gothic" panose="020B0400000000000000" pitchFamily="34" charset="-128"/>
                  <a:cs typeface="Arial" panose="020B0604020202020204" pitchFamily="34" charset="0"/>
                </a:rPr>
                <a:t>Pump</a:t>
              </a:r>
              <a:endParaRPr kumimoji="1" lang="ja-JP" altLang="en-US" b="1" dirty="0">
                <a:latin typeface="Arial" panose="020B0604020202020204" pitchFamily="34" charset="0"/>
                <a:ea typeface="Yu Gothic" panose="020B0400000000000000" pitchFamily="34" charset="-128"/>
                <a:cs typeface="Arial" panose="020B0604020202020204" pitchFamily="34" charset="0"/>
              </a:endParaRPr>
            </a:p>
          </p:txBody>
        </p:sp>
        <p:cxnSp>
          <p:nvCxnSpPr>
            <p:cNvPr id="51" name="直線矢印コネクタ 41">
              <a:extLst>
                <a:ext uri="{FF2B5EF4-FFF2-40B4-BE49-F238E27FC236}">
                  <a16:creationId xmlns:a16="http://schemas.microsoft.com/office/drawing/2014/main" id="{32DB59FF-BC3F-B594-7BFC-D633F8C78D4A}"/>
                </a:ext>
              </a:extLst>
            </p:cNvPr>
            <p:cNvCxnSpPr/>
            <p:nvPr/>
          </p:nvCxnSpPr>
          <p:spPr>
            <a:xfrm>
              <a:off x="7887686" y="1149407"/>
              <a:ext cx="43239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42">
              <a:extLst>
                <a:ext uri="{FF2B5EF4-FFF2-40B4-BE49-F238E27FC236}">
                  <a16:creationId xmlns:a16="http://schemas.microsoft.com/office/drawing/2014/main" id="{47FBF288-5CD5-62FC-93C3-68AD2E1386EE}"/>
                </a:ext>
              </a:extLst>
            </p:cNvPr>
            <p:cNvSpPr txBox="1"/>
            <p:nvPr/>
          </p:nvSpPr>
          <p:spPr>
            <a:xfrm>
              <a:off x="9246202" y="1063957"/>
              <a:ext cx="1890261" cy="369332"/>
            </a:xfrm>
            <a:prstGeom prst="rect">
              <a:avLst/>
            </a:prstGeom>
            <a:noFill/>
          </p:spPr>
          <p:txBody>
            <a:bodyPr wrap="none" rtlCol="0">
              <a:spAutoFit/>
            </a:bodyPr>
            <a:lstStyle/>
            <a:p>
              <a:r>
                <a:rPr kumimoji="1" lang="en-US" altLang="ja-JP" dirty="0">
                  <a:latin typeface="Arial" panose="020B0604020202020204" pitchFamily="34" charset="0"/>
                  <a:ea typeface="Yu Gothic" panose="020B0400000000000000" pitchFamily="34" charset="-128"/>
                  <a:cs typeface="Arial" panose="020B0604020202020204" pitchFamily="34" charset="0"/>
                </a:rPr>
                <a:t>water level: </a:t>
              </a:r>
              <a:r>
                <a:rPr kumimoji="1" lang="en-US" altLang="ja-JP" dirty="0">
                  <a:solidFill>
                    <a:srgbClr val="FF0000"/>
                  </a:solidFill>
                  <a:latin typeface="Arial" panose="020B0604020202020204" pitchFamily="34" charset="0"/>
                  <a:ea typeface="Yu Gothic" panose="020B0400000000000000" pitchFamily="34" charset="-128"/>
                  <a:cs typeface="Arial" panose="020B0604020202020204" pitchFamily="34" charset="0"/>
                </a:rPr>
                <a:t>High</a:t>
              </a:r>
              <a:endParaRPr kumimoji="1" lang="ja-JP" altLang="en-US" dirty="0">
                <a:solidFill>
                  <a:srgbClr val="FF0000"/>
                </a:solidFill>
                <a:latin typeface="Arial" panose="020B0604020202020204" pitchFamily="34" charset="0"/>
                <a:ea typeface="Yu Gothic" panose="020B0400000000000000" pitchFamily="34" charset="-128"/>
                <a:cs typeface="Arial" panose="020B0604020202020204" pitchFamily="34" charset="0"/>
              </a:endParaRPr>
            </a:p>
          </p:txBody>
        </p:sp>
        <p:cxnSp>
          <p:nvCxnSpPr>
            <p:cNvPr id="53" name="直線矢印コネクタ 43">
              <a:extLst>
                <a:ext uri="{FF2B5EF4-FFF2-40B4-BE49-F238E27FC236}">
                  <a16:creationId xmlns:a16="http://schemas.microsoft.com/office/drawing/2014/main" id="{22301C90-EE79-AD20-5B5A-9E5A6090EABC}"/>
                </a:ext>
              </a:extLst>
            </p:cNvPr>
            <p:cNvCxnSpPr>
              <a:cxnSpLocks/>
            </p:cNvCxnSpPr>
            <p:nvPr/>
          </p:nvCxnSpPr>
          <p:spPr>
            <a:xfrm flipH="1">
              <a:off x="7168372" y="3013448"/>
              <a:ext cx="43239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44">
              <a:extLst>
                <a:ext uri="{FF2B5EF4-FFF2-40B4-BE49-F238E27FC236}">
                  <a16:creationId xmlns:a16="http://schemas.microsoft.com/office/drawing/2014/main" id="{B3F84478-AC1D-5219-5670-ADF3EA441BD4}"/>
                </a:ext>
              </a:extLst>
            </p:cNvPr>
            <p:cNvCxnSpPr>
              <a:cxnSpLocks/>
            </p:cNvCxnSpPr>
            <p:nvPr/>
          </p:nvCxnSpPr>
          <p:spPr>
            <a:xfrm flipH="1">
              <a:off x="8826350" y="1716732"/>
              <a:ext cx="115275" cy="5947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45">
              <a:extLst>
                <a:ext uri="{FF2B5EF4-FFF2-40B4-BE49-F238E27FC236}">
                  <a16:creationId xmlns:a16="http://schemas.microsoft.com/office/drawing/2014/main" id="{40270C8E-99CA-FDC9-A86F-2486B06F3C87}"/>
                </a:ext>
              </a:extLst>
            </p:cNvPr>
            <p:cNvSpPr txBox="1"/>
            <p:nvPr/>
          </p:nvSpPr>
          <p:spPr>
            <a:xfrm>
              <a:off x="8743361" y="2626017"/>
              <a:ext cx="1838965" cy="369332"/>
            </a:xfrm>
            <a:prstGeom prst="rect">
              <a:avLst/>
            </a:prstGeom>
            <a:noFill/>
          </p:spPr>
          <p:txBody>
            <a:bodyPr wrap="none" rtlCol="0">
              <a:spAutoFit/>
            </a:bodyPr>
            <a:lstStyle/>
            <a:p>
              <a:r>
                <a:rPr kumimoji="1" lang="en-US" altLang="ja-JP" dirty="0">
                  <a:latin typeface="Arial" panose="020B0604020202020204" pitchFamily="34" charset="0"/>
                  <a:ea typeface="Yu Gothic" panose="020B0400000000000000" pitchFamily="34" charset="-128"/>
                  <a:cs typeface="Arial" panose="020B0604020202020204" pitchFamily="34" charset="0"/>
                </a:rPr>
                <a:t>water level: </a:t>
              </a:r>
              <a:r>
                <a:rPr kumimoji="1" lang="en-US" altLang="ja-JP" dirty="0">
                  <a:solidFill>
                    <a:schemeClr val="accent1">
                      <a:lumMod val="60000"/>
                      <a:lumOff val="40000"/>
                    </a:schemeClr>
                  </a:solidFill>
                  <a:latin typeface="Arial" panose="020B0604020202020204" pitchFamily="34" charset="0"/>
                  <a:ea typeface="Yu Gothic" panose="020B0400000000000000" pitchFamily="34" charset="-128"/>
                  <a:cs typeface="Arial" panose="020B0604020202020204" pitchFamily="34" charset="0"/>
                </a:rPr>
                <a:t>Low</a:t>
              </a:r>
              <a:endParaRPr kumimoji="1" lang="ja-JP" altLang="en-US" dirty="0">
                <a:solidFill>
                  <a:schemeClr val="accent1">
                    <a:lumMod val="60000"/>
                    <a:lumOff val="40000"/>
                  </a:schemeClr>
                </a:solidFill>
                <a:latin typeface="Arial" panose="020B0604020202020204" pitchFamily="34" charset="0"/>
                <a:ea typeface="Yu Gothic" panose="020B0400000000000000" pitchFamily="34" charset="-128"/>
                <a:cs typeface="Arial" panose="020B0604020202020204" pitchFamily="34" charset="0"/>
              </a:endParaRPr>
            </a:p>
          </p:txBody>
        </p:sp>
        <p:cxnSp>
          <p:nvCxnSpPr>
            <p:cNvPr id="56" name="直線コネクタ 48">
              <a:extLst>
                <a:ext uri="{FF2B5EF4-FFF2-40B4-BE49-F238E27FC236}">
                  <a16:creationId xmlns:a16="http://schemas.microsoft.com/office/drawing/2014/main" id="{E17A6EC3-0FE3-43C3-6AE6-B06D8E100F6F}"/>
                </a:ext>
              </a:extLst>
            </p:cNvPr>
            <p:cNvCxnSpPr>
              <a:cxnSpLocks/>
            </p:cNvCxnSpPr>
            <p:nvPr/>
          </p:nvCxnSpPr>
          <p:spPr>
            <a:xfrm flipH="1">
              <a:off x="8454047" y="2160935"/>
              <a:ext cx="655320" cy="71538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線コネクタ 49">
              <a:extLst>
                <a:ext uri="{FF2B5EF4-FFF2-40B4-BE49-F238E27FC236}">
                  <a16:creationId xmlns:a16="http://schemas.microsoft.com/office/drawing/2014/main" id="{0E31B96C-F1F6-2A91-F7D9-D0B78493535D}"/>
                </a:ext>
              </a:extLst>
            </p:cNvPr>
            <p:cNvCxnSpPr>
              <a:cxnSpLocks/>
            </p:cNvCxnSpPr>
            <p:nvPr/>
          </p:nvCxnSpPr>
          <p:spPr>
            <a:xfrm flipH="1">
              <a:off x="6526627" y="1276217"/>
              <a:ext cx="655320" cy="71538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 name="直線コネクタ 50">
              <a:extLst>
                <a:ext uri="{FF2B5EF4-FFF2-40B4-BE49-F238E27FC236}">
                  <a16:creationId xmlns:a16="http://schemas.microsoft.com/office/drawing/2014/main" id="{4E1B7CA6-3A1B-5055-CFB0-1011781FEAAF}"/>
                </a:ext>
              </a:extLst>
            </p:cNvPr>
            <p:cNvCxnSpPr>
              <a:cxnSpLocks/>
            </p:cNvCxnSpPr>
            <p:nvPr/>
          </p:nvCxnSpPr>
          <p:spPr>
            <a:xfrm flipH="1">
              <a:off x="8441833" y="1272548"/>
              <a:ext cx="655320" cy="71538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線コネクタ 51">
              <a:extLst>
                <a:ext uri="{FF2B5EF4-FFF2-40B4-BE49-F238E27FC236}">
                  <a16:creationId xmlns:a16="http://schemas.microsoft.com/office/drawing/2014/main" id="{782159C1-303C-5AD4-DA31-9B2B97CE7FE3}"/>
                </a:ext>
              </a:extLst>
            </p:cNvPr>
            <p:cNvCxnSpPr>
              <a:cxnSpLocks/>
            </p:cNvCxnSpPr>
            <p:nvPr/>
          </p:nvCxnSpPr>
          <p:spPr>
            <a:xfrm flipH="1">
              <a:off x="8446643" y="2648798"/>
              <a:ext cx="200962" cy="219383"/>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直線コネクタ 52">
              <a:extLst>
                <a:ext uri="{FF2B5EF4-FFF2-40B4-BE49-F238E27FC236}">
                  <a16:creationId xmlns:a16="http://schemas.microsoft.com/office/drawing/2014/main" id="{FE91BC0D-5989-2488-9C4C-F0281A91B6A5}"/>
                </a:ext>
              </a:extLst>
            </p:cNvPr>
            <p:cNvCxnSpPr>
              <a:cxnSpLocks/>
            </p:cNvCxnSpPr>
            <p:nvPr/>
          </p:nvCxnSpPr>
          <p:spPr>
            <a:xfrm flipH="1">
              <a:off x="6870951" y="1246604"/>
              <a:ext cx="348073" cy="379922"/>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直線コネクタ 53">
              <a:extLst>
                <a:ext uri="{FF2B5EF4-FFF2-40B4-BE49-F238E27FC236}">
                  <a16:creationId xmlns:a16="http://schemas.microsoft.com/office/drawing/2014/main" id="{48B39C54-C5CD-C61C-A5F2-A2B177C53521}"/>
                </a:ext>
              </a:extLst>
            </p:cNvPr>
            <p:cNvCxnSpPr>
              <a:cxnSpLocks/>
            </p:cNvCxnSpPr>
            <p:nvPr/>
          </p:nvCxnSpPr>
          <p:spPr>
            <a:xfrm flipH="1">
              <a:off x="8899924" y="1247978"/>
              <a:ext cx="215847" cy="23563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直線矢印コネクタ 54">
              <a:extLst>
                <a:ext uri="{FF2B5EF4-FFF2-40B4-BE49-F238E27FC236}">
                  <a16:creationId xmlns:a16="http://schemas.microsoft.com/office/drawing/2014/main" id="{7CC25B9E-92DD-A957-A1FF-57CDC15C2FB4}"/>
                </a:ext>
              </a:extLst>
            </p:cNvPr>
            <p:cNvCxnSpPr/>
            <p:nvPr/>
          </p:nvCxnSpPr>
          <p:spPr>
            <a:xfrm flipH="1" flipV="1">
              <a:off x="6884526" y="1593330"/>
              <a:ext cx="31782" cy="8734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59">
              <a:extLst>
                <a:ext uri="{FF2B5EF4-FFF2-40B4-BE49-F238E27FC236}">
                  <a16:creationId xmlns:a16="http://schemas.microsoft.com/office/drawing/2014/main" id="{96E70BC6-68FF-FA2C-CD1A-D9438B0D7EAD}"/>
                </a:ext>
              </a:extLst>
            </p:cNvPr>
            <p:cNvSpPr txBox="1"/>
            <p:nvPr/>
          </p:nvSpPr>
          <p:spPr>
            <a:xfrm>
              <a:off x="6948966" y="3147066"/>
              <a:ext cx="1945789" cy="369332"/>
            </a:xfrm>
            <a:prstGeom prst="rect">
              <a:avLst/>
            </a:prstGeom>
            <a:noFill/>
          </p:spPr>
          <p:txBody>
            <a:bodyPr wrap="none" rtlCol="0">
              <a:spAutoFit/>
            </a:bodyPr>
            <a:lstStyle/>
            <a:p>
              <a:pPr algn="ctr"/>
              <a:r>
                <a:rPr kumimoji="1" lang="en-US" altLang="ja-JP" dirty="0">
                  <a:latin typeface="Arial" panose="020B0604020202020204" pitchFamily="34" charset="0"/>
                  <a:ea typeface="Yu Gothic" panose="020B0400000000000000" pitchFamily="34" charset="-128"/>
                  <a:cs typeface="Arial" panose="020B0604020202020204" pitchFamily="34" charset="0"/>
                </a:rPr>
                <a:t>Water Circulation</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grpSp>
      <p:sp>
        <p:nvSpPr>
          <p:cNvPr id="64" name="スライド番号プレースホルダー 63">
            <a:extLst>
              <a:ext uri="{FF2B5EF4-FFF2-40B4-BE49-F238E27FC236}">
                <a16:creationId xmlns:a16="http://schemas.microsoft.com/office/drawing/2014/main" id="{ABBC964D-41ED-2D8C-4E6A-5D4FB5CB127F}"/>
              </a:ext>
            </a:extLst>
          </p:cNvPr>
          <p:cNvSpPr>
            <a:spLocks noGrp="1"/>
          </p:cNvSpPr>
          <p:nvPr>
            <p:ph type="sldNum" sz="quarter" idx="10"/>
          </p:nvPr>
        </p:nvSpPr>
        <p:spPr/>
        <p:txBody>
          <a:bodyPr/>
          <a:lstStyle/>
          <a:p>
            <a:fld id="{655ECA72-7C51-4053-A00F-47BEF0418ED9}" type="slidenum">
              <a:rPr lang="ja-JP" altLang="en-US" sz="2800" smtClean="0"/>
              <a:pPr/>
              <a:t>17</a:t>
            </a:fld>
            <a:endParaRPr lang="ja-JP" altLang="en-US" sz="2000" dirty="0"/>
          </a:p>
        </p:txBody>
      </p:sp>
    </p:spTree>
    <p:extLst>
      <p:ext uri="{BB962C8B-B14F-4D97-AF65-F5344CB8AC3E}">
        <p14:creationId xmlns:p14="http://schemas.microsoft.com/office/powerpoint/2010/main" val="4217051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BE710413-4E33-ADAA-EC86-C8B0F8AF642C}"/>
              </a:ext>
            </a:extLst>
          </p:cNvPr>
          <p:cNvSpPr>
            <a:spLocks noGrp="1"/>
          </p:cNvSpPr>
          <p:nvPr>
            <p:ph type="dt" sz="half" idx="11"/>
          </p:nvPr>
        </p:nvSpPr>
        <p:spPr/>
        <p:txBody>
          <a:bodyPr/>
          <a:lstStyle/>
          <a:p>
            <a:fld id="{F04C0006-17EB-432F-80B0-64C10567CA05}" type="datetime1">
              <a:rPr lang="ja-JP" altLang="en-US" smtClean="0"/>
              <a:t>2025/4/28</a:t>
            </a:fld>
            <a:endParaRPr lang="ja-JP" altLang="en-US"/>
          </a:p>
        </p:txBody>
      </p:sp>
      <p:sp>
        <p:nvSpPr>
          <p:cNvPr id="4" name="タイトル 3">
            <a:extLst>
              <a:ext uri="{FF2B5EF4-FFF2-40B4-BE49-F238E27FC236}">
                <a16:creationId xmlns:a16="http://schemas.microsoft.com/office/drawing/2014/main" id="{2D942322-7E75-DB86-C7DC-D986572A8A72}"/>
              </a:ext>
            </a:extLst>
          </p:cNvPr>
          <p:cNvSpPr>
            <a:spLocks noGrp="1"/>
          </p:cNvSpPr>
          <p:nvPr>
            <p:ph type="title"/>
          </p:nvPr>
        </p:nvSpPr>
        <p:spPr/>
        <p:txBody>
          <a:bodyPr/>
          <a:lstStyle/>
          <a:p>
            <a:r>
              <a:rPr kumimoji="1" lang="en-US" altLang="ja-JP" dirty="0"/>
              <a:t>Exercise</a:t>
            </a:r>
            <a:endParaRPr kumimoji="1" lang="ja-JP"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07C32EB-3EDE-935B-9F9C-240139954228}"/>
                  </a:ext>
                </a:extLst>
              </p:cNvPr>
              <p:cNvSpPr txBox="1">
                <a:spLocks/>
              </p:cNvSpPr>
              <p:nvPr/>
            </p:nvSpPr>
            <p:spPr>
              <a:xfrm>
                <a:off x="497149" y="1274969"/>
                <a:ext cx="11306453" cy="346736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00000"/>
                  </a:lnSpc>
                  <a:spcBef>
                    <a:spcPts val="0"/>
                  </a:spcBef>
                </a:pPr>
                <a:r>
                  <a:rPr lang="en-US" altLang="ja-JP" sz="1800" b="1" dirty="0">
                    <a:solidFill>
                      <a:schemeClr val="tx1"/>
                    </a:solidFill>
                    <a:latin typeface="Arial" panose="020B0604020202020204" pitchFamily="34" charset="0"/>
                    <a:cs typeface="Arial" panose="020B0604020202020204" pitchFamily="34" charset="0"/>
                  </a:rPr>
                  <a:t>Q4. </a:t>
                </a:r>
                <a:r>
                  <a:rPr lang="en-US" altLang="ja-JP" sz="1800" dirty="0">
                    <a:solidFill>
                      <a:schemeClr val="tx1"/>
                    </a:solidFill>
                    <a:latin typeface="Arial" panose="020B0604020202020204" pitchFamily="34" charset="0"/>
                    <a:cs typeface="Arial" panose="020B0604020202020204" pitchFamily="34" charset="0"/>
                  </a:rPr>
                  <a:t>In an electric circuit with </a:t>
                </a:r>
                <a14:m>
                  <m:oMath xmlns:m="http://schemas.openxmlformats.org/officeDocument/2006/math">
                    <m:r>
                      <a:rPr lang="en-US" altLang="ja-JP" sz="1800" i="1" smtClean="0">
                        <a:solidFill>
                          <a:schemeClr val="tx1"/>
                        </a:solidFill>
                        <a:latin typeface="Cambria Math" panose="02040503050406030204" pitchFamily="18" charset="0"/>
                      </a:rPr>
                      <m:t>𝐸</m:t>
                    </m:r>
                    <m:r>
                      <a:rPr lang="en-US" altLang="ja-JP" sz="1800" i="1" smtClean="0">
                        <a:solidFill>
                          <a:schemeClr val="tx1"/>
                        </a:solidFill>
                        <a:latin typeface="Cambria Math" panose="02040503050406030204" pitchFamily="18" charset="0"/>
                      </a:rPr>
                      <m:t>=10 </m:t>
                    </m:r>
                    <m:r>
                      <m:rPr>
                        <m:sty m:val="p"/>
                      </m:rPr>
                      <a:rPr lang="en-US" altLang="ja-JP" sz="1800" smtClean="0">
                        <a:solidFill>
                          <a:schemeClr val="tx1"/>
                        </a:solidFill>
                        <a:latin typeface="Cambria Math" panose="02040503050406030204" pitchFamily="18" charset="0"/>
                      </a:rPr>
                      <m:t>V</m:t>
                    </m:r>
                  </m:oMath>
                </a14:m>
                <a:r>
                  <a:rPr lang="en-US" altLang="ja-JP" sz="1800" dirty="0">
                    <a:solidFill>
                      <a:schemeClr val="tx1"/>
                    </a:solidFill>
                    <a:latin typeface="Arial" panose="020B0604020202020204" pitchFamily="34" charset="0"/>
                    <a:cs typeface="Arial" panose="020B0604020202020204" pitchFamily="34" charset="0"/>
                  </a:rPr>
                  <a:t> and </a:t>
                </a:r>
                <a14:m>
                  <m:oMath xmlns:m="http://schemas.openxmlformats.org/officeDocument/2006/math">
                    <m:r>
                      <a:rPr lang="en-US" altLang="ja-JP" sz="1800" i="1" smtClean="0">
                        <a:solidFill>
                          <a:schemeClr val="tx1"/>
                        </a:solidFill>
                        <a:latin typeface="Cambria Math" panose="02040503050406030204" pitchFamily="18" charset="0"/>
                      </a:rPr>
                      <m:t>𝑅</m:t>
                    </m:r>
                    <m:r>
                      <a:rPr lang="en-US" altLang="ja-JP" sz="1800" i="1" smtClean="0">
                        <a:solidFill>
                          <a:schemeClr val="tx1"/>
                        </a:solidFill>
                        <a:latin typeface="Cambria Math" panose="02040503050406030204" pitchFamily="18" charset="0"/>
                      </a:rPr>
                      <m:t>=10 </m:t>
                    </m:r>
                    <m:r>
                      <m:rPr>
                        <m:sty m:val="p"/>
                      </m:rPr>
                      <a:rPr lang="el-GR" altLang="ja-JP" sz="1800" i="1" smtClean="0">
                        <a:solidFill>
                          <a:schemeClr val="tx1"/>
                        </a:solidFill>
                        <a:latin typeface="Cambria Math" panose="02040503050406030204" pitchFamily="18" charset="0"/>
                        <a:ea typeface="Cambria Math" panose="02040503050406030204" pitchFamily="18" charset="0"/>
                      </a:rPr>
                      <m:t>Ω</m:t>
                    </m:r>
                  </m:oMath>
                </a14:m>
                <a:r>
                  <a:rPr lang="en-US" altLang="ja-JP" sz="1800" dirty="0">
                    <a:solidFill>
                      <a:schemeClr val="tx1"/>
                    </a:solidFill>
                    <a:latin typeface="Arial" panose="020B0604020202020204" pitchFamily="34" charset="0"/>
                    <a:cs typeface="Arial" panose="020B0604020202020204" pitchFamily="34" charset="0"/>
                  </a:rPr>
                  <a:t>, answer the questions below:</a:t>
                </a:r>
              </a:p>
              <a:p>
                <a:pPr marL="342900" indent="-342900">
                  <a:lnSpc>
                    <a:spcPct val="100000"/>
                  </a:lnSpc>
                  <a:spcBef>
                    <a:spcPts val="0"/>
                  </a:spcBef>
                  <a:buFont typeface="Arial" panose="020B0604020202020204" pitchFamily="34" charset="0"/>
                  <a:buAutoNum type="arabicParenBoth"/>
                </a:pPr>
                <a:r>
                  <a:rPr lang="en-US" altLang="ja-JP" sz="1800" dirty="0">
                    <a:solidFill>
                      <a:schemeClr val="tx1"/>
                    </a:solidFill>
                    <a:latin typeface="Arial" panose="020B0604020202020204" pitchFamily="34" charset="0"/>
                    <a:cs typeface="Arial" panose="020B0604020202020204" pitchFamily="34" charset="0"/>
                  </a:rPr>
                  <a:t>What is the voltage </a:t>
                </a:r>
                <a:r>
                  <a:rPr lang="ja-JP" altLang="en-US" sz="1800" b="1" dirty="0">
                    <a:solidFill>
                      <a:schemeClr val="tx1"/>
                    </a:solidFill>
                    <a:latin typeface="Arial" panose="020B0604020202020204" pitchFamily="34" charset="0"/>
                    <a:cs typeface="Arial" panose="020B0604020202020204" pitchFamily="34" charset="0"/>
                  </a:rPr>
                  <a:t>𝑉</a:t>
                </a:r>
                <a:r>
                  <a:rPr lang="en-US" altLang="ja-JP" sz="1800" dirty="0">
                    <a:solidFill>
                      <a:schemeClr val="tx1"/>
                    </a:solidFill>
                    <a:latin typeface="Arial" panose="020B0604020202020204" pitchFamily="34" charset="0"/>
                    <a:cs typeface="Arial" panose="020B0604020202020204" pitchFamily="34" charset="0"/>
                  </a:rPr>
                  <a:t> across the resistor?</a:t>
                </a:r>
              </a:p>
              <a:p>
                <a:pPr marL="342900" indent="-342900">
                  <a:lnSpc>
                    <a:spcPct val="100000"/>
                  </a:lnSpc>
                  <a:spcBef>
                    <a:spcPts val="0"/>
                  </a:spcBef>
                  <a:buFont typeface="Arial" panose="020B0604020202020204" pitchFamily="34" charset="0"/>
                  <a:buAutoNum type="arabicParenBoth"/>
                </a:pPr>
                <a:r>
                  <a:rPr lang="en-US" altLang="ja-JP" sz="1800" dirty="0">
                    <a:solidFill>
                      <a:schemeClr val="tx1"/>
                    </a:solidFill>
                    <a:latin typeface="Arial" panose="020B0604020202020204" pitchFamily="34" charset="0"/>
                    <a:cs typeface="Arial" panose="020B0604020202020204" pitchFamily="34" charset="0"/>
                  </a:rPr>
                  <a:t>What is the current </a:t>
                </a:r>
                <a:r>
                  <a:rPr lang="ja-JP" altLang="en-US" sz="1800" b="1" dirty="0">
                    <a:solidFill>
                      <a:schemeClr val="tx1"/>
                    </a:solidFill>
                    <a:latin typeface="Arial" panose="020B0604020202020204" pitchFamily="34" charset="0"/>
                    <a:cs typeface="Arial" panose="020B0604020202020204" pitchFamily="34" charset="0"/>
                  </a:rPr>
                  <a:t>𝐼</a:t>
                </a:r>
                <a:r>
                  <a:rPr lang="en-US" altLang="ja-JP" sz="1800" dirty="0">
                    <a:solidFill>
                      <a:schemeClr val="tx1"/>
                    </a:solidFill>
                    <a:latin typeface="Arial" panose="020B0604020202020204" pitchFamily="34" charset="0"/>
                    <a:cs typeface="Arial" panose="020B0604020202020204" pitchFamily="34" charset="0"/>
                  </a:rPr>
                  <a:t> flowing through the circuit?</a:t>
                </a:r>
                <a:br>
                  <a:rPr lang="en-US" altLang="ja-JP" sz="1800" dirty="0">
                    <a:solidFill>
                      <a:schemeClr val="tx1"/>
                    </a:solidFill>
                    <a:latin typeface="Arial" panose="020B0604020202020204" pitchFamily="34" charset="0"/>
                    <a:cs typeface="Arial" panose="020B0604020202020204" pitchFamily="34" charset="0"/>
                  </a:rPr>
                </a:br>
                <a:br>
                  <a:rPr lang="en-US" altLang="ja-JP" sz="1800" dirty="0">
                    <a:solidFill>
                      <a:schemeClr val="tx1"/>
                    </a:solidFill>
                    <a:latin typeface="Arial" panose="020B0604020202020204" pitchFamily="34" charset="0"/>
                    <a:cs typeface="Arial" panose="020B0604020202020204" pitchFamily="34" charset="0"/>
                  </a:rPr>
                </a:br>
                <a:endParaRPr lang="en-US" altLang="ja-JP" sz="1800" dirty="0">
                  <a:solidFill>
                    <a:schemeClr val="tx1"/>
                  </a:solidFill>
                  <a:latin typeface="Arial" panose="020B0604020202020204" pitchFamily="34" charset="0"/>
                  <a:cs typeface="Arial" panose="020B0604020202020204" pitchFamily="34" charset="0"/>
                </a:endParaRPr>
              </a:p>
              <a:p>
                <a:pPr>
                  <a:lnSpc>
                    <a:spcPct val="10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0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0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00000"/>
                  </a:lnSpc>
                  <a:spcBef>
                    <a:spcPts val="0"/>
                  </a:spcBef>
                </a:pPr>
                <a:endParaRPr lang="en-US" altLang="ja-JP" sz="1800" dirty="0">
                  <a:solidFill>
                    <a:schemeClr val="tx1"/>
                  </a:solidFill>
                  <a:latin typeface="Arial" panose="020B0604020202020204" pitchFamily="34" charset="0"/>
                  <a:cs typeface="Arial" panose="020B0604020202020204" pitchFamily="34" charset="0"/>
                </a:endParaRPr>
              </a:p>
              <a:p>
                <a:pPr>
                  <a:lnSpc>
                    <a:spcPct val="100000"/>
                  </a:lnSpc>
                  <a:spcBef>
                    <a:spcPts val="0"/>
                  </a:spcBef>
                </a:pPr>
                <a:r>
                  <a:rPr lang="en-US" altLang="ja-JP" sz="1800" b="1" dirty="0">
                    <a:solidFill>
                      <a:schemeClr val="tx1"/>
                    </a:solidFill>
                    <a:latin typeface="Arial" panose="020B0604020202020204" pitchFamily="34" charset="0"/>
                    <a:cs typeface="Arial" panose="020B0604020202020204" pitchFamily="34" charset="0"/>
                  </a:rPr>
                  <a:t>Q5.</a:t>
                </a:r>
                <a:r>
                  <a:rPr lang="en-US" altLang="ja-JP" sz="1800" dirty="0">
                    <a:solidFill>
                      <a:schemeClr val="tx1"/>
                    </a:solidFill>
                    <a:latin typeface="Arial" panose="020B0604020202020204" pitchFamily="34" charset="0"/>
                    <a:cs typeface="Arial" panose="020B0604020202020204" pitchFamily="34" charset="0"/>
                  </a:rPr>
                  <a:t> In an electrical circuit with </a:t>
                </a:r>
                <a14:m>
                  <m:oMath xmlns:m="http://schemas.openxmlformats.org/officeDocument/2006/math">
                    <m:r>
                      <a:rPr lang="en-US" altLang="ja-JP" sz="1800" i="1" smtClean="0">
                        <a:solidFill>
                          <a:schemeClr val="tx1"/>
                        </a:solidFill>
                        <a:latin typeface="Cambria Math" panose="02040503050406030204" pitchFamily="18" charset="0"/>
                      </a:rPr>
                      <m:t>𝐸</m:t>
                    </m:r>
                    <m:r>
                      <a:rPr lang="en-US" altLang="ja-JP" sz="1800" i="1" smtClean="0">
                        <a:solidFill>
                          <a:schemeClr val="tx1"/>
                        </a:solidFill>
                        <a:latin typeface="Cambria Math" panose="02040503050406030204" pitchFamily="18" charset="0"/>
                      </a:rPr>
                      <m:t>=5 </m:t>
                    </m:r>
                    <m:r>
                      <m:rPr>
                        <m:sty m:val="p"/>
                      </m:rPr>
                      <a:rPr lang="en-US" altLang="ja-JP" sz="1800" smtClean="0">
                        <a:solidFill>
                          <a:schemeClr val="tx1"/>
                        </a:solidFill>
                        <a:latin typeface="Cambria Math" panose="02040503050406030204" pitchFamily="18" charset="0"/>
                      </a:rPr>
                      <m:t>V</m:t>
                    </m:r>
                  </m:oMath>
                </a14:m>
                <a:r>
                  <a:rPr lang="en-US" altLang="ja-JP" sz="1800" dirty="0">
                    <a:solidFill>
                      <a:schemeClr val="tx1"/>
                    </a:solidFill>
                    <a:latin typeface="Arial" panose="020B0604020202020204" pitchFamily="34" charset="0"/>
                    <a:cs typeface="Arial" panose="020B0604020202020204" pitchFamily="34" charset="0"/>
                  </a:rPr>
                  <a:t>, answer the questions below:</a:t>
                </a:r>
              </a:p>
              <a:p>
                <a:pPr marL="342900" indent="-342900">
                  <a:lnSpc>
                    <a:spcPct val="100000"/>
                  </a:lnSpc>
                  <a:spcBef>
                    <a:spcPts val="0"/>
                  </a:spcBef>
                  <a:buFont typeface="Arial" panose="020B0604020202020204" pitchFamily="34" charset="0"/>
                  <a:buAutoNum type="arabicParenBoth"/>
                </a:pPr>
                <a:r>
                  <a:rPr lang="en-US" altLang="ja-JP" sz="1800" dirty="0">
                    <a:solidFill>
                      <a:schemeClr val="tx1"/>
                    </a:solidFill>
                    <a:latin typeface="Arial" panose="020B0604020202020204" pitchFamily="34" charset="0"/>
                    <a:cs typeface="Arial" panose="020B0604020202020204" pitchFamily="34" charset="0"/>
                  </a:rPr>
                  <a:t>What is the resistance </a:t>
                </a:r>
                <a:r>
                  <a:rPr lang="ja-JP" altLang="en-US" sz="1800" b="1" dirty="0">
                    <a:solidFill>
                      <a:schemeClr val="tx1"/>
                    </a:solidFill>
                    <a:latin typeface="Arial" panose="020B0604020202020204" pitchFamily="34" charset="0"/>
                    <a:cs typeface="Arial" panose="020B0604020202020204" pitchFamily="34" charset="0"/>
                  </a:rPr>
                  <a:t>𝑅</a:t>
                </a:r>
                <a:r>
                  <a:rPr lang="en-US" altLang="ja-JP" sz="1800" dirty="0">
                    <a:solidFill>
                      <a:schemeClr val="tx1"/>
                    </a:solidFill>
                    <a:latin typeface="Arial" panose="020B0604020202020204" pitchFamily="34" charset="0"/>
                    <a:cs typeface="Arial" panose="020B0604020202020204" pitchFamily="34" charset="0"/>
                  </a:rPr>
                  <a:t> if the current is </a:t>
                </a:r>
                <a:r>
                  <a:rPr lang="ja-JP" altLang="en-US" sz="1800" b="1" dirty="0">
                    <a:solidFill>
                      <a:schemeClr val="tx1"/>
                    </a:solidFill>
                    <a:latin typeface="Arial" panose="020B0604020202020204" pitchFamily="34" charset="0"/>
                    <a:cs typeface="Arial" panose="020B0604020202020204" pitchFamily="34" charset="0"/>
                  </a:rPr>
                  <a:t>𝐼 </a:t>
                </a:r>
                <a:r>
                  <a:rPr lang="en-US" altLang="ja-JP" sz="1800" b="1" dirty="0">
                    <a:solidFill>
                      <a:schemeClr val="tx1"/>
                    </a:solidFill>
                    <a:latin typeface="Arial" panose="020B0604020202020204" pitchFamily="34" charset="0"/>
                    <a:cs typeface="Arial" panose="020B0604020202020204" pitchFamily="34" charset="0"/>
                  </a:rPr>
                  <a:t>= 2 A</a:t>
                </a:r>
                <a:r>
                  <a:rPr lang="en-US" altLang="ja-JP" sz="1800" dirty="0">
                    <a:solidFill>
                      <a:schemeClr val="tx1"/>
                    </a:solidFill>
                    <a:latin typeface="Arial" panose="020B0604020202020204" pitchFamily="34" charset="0"/>
                    <a:cs typeface="Arial" panose="020B0604020202020204" pitchFamily="34" charset="0"/>
                  </a:rPr>
                  <a:t>?</a:t>
                </a:r>
              </a:p>
              <a:p>
                <a:pPr marL="342900" indent="-342900">
                  <a:lnSpc>
                    <a:spcPct val="100000"/>
                  </a:lnSpc>
                  <a:spcBef>
                    <a:spcPts val="0"/>
                  </a:spcBef>
                  <a:buFont typeface="Arial" panose="020B0604020202020204" pitchFamily="34" charset="0"/>
                  <a:buAutoNum type="arabicParenBoth"/>
                </a:pPr>
                <a:r>
                  <a:rPr lang="en-US" altLang="ja-JP" sz="1800" dirty="0">
                    <a:solidFill>
                      <a:schemeClr val="tx1"/>
                    </a:solidFill>
                    <a:latin typeface="Arial" panose="020B0604020202020204" pitchFamily="34" charset="0"/>
                    <a:cs typeface="Arial" panose="020B0604020202020204" pitchFamily="34" charset="0"/>
                  </a:rPr>
                  <a:t>What is the voltage </a:t>
                </a:r>
                <a:r>
                  <a:rPr lang="ja-JP" altLang="en-US" sz="1800" b="1" dirty="0">
                    <a:solidFill>
                      <a:schemeClr val="tx1"/>
                    </a:solidFill>
                    <a:latin typeface="Arial" panose="020B0604020202020204" pitchFamily="34" charset="0"/>
                    <a:cs typeface="Arial" panose="020B0604020202020204" pitchFamily="34" charset="0"/>
                  </a:rPr>
                  <a:t>𝑉</a:t>
                </a:r>
                <a:r>
                  <a:rPr lang="en-US" altLang="ja-JP" sz="1800" dirty="0">
                    <a:solidFill>
                      <a:schemeClr val="tx1"/>
                    </a:solidFill>
                    <a:latin typeface="Arial" panose="020B0604020202020204" pitchFamily="34" charset="0"/>
                    <a:cs typeface="Arial" panose="020B0604020202020204" pitchFamily="34" charset="0"/>
                  </a:rPr>
                  <a:t> across the resistor?</a:t>
                </a:r>
              </a:p>
              <a:p>
                <a:pPr>
                  <a:lnSpc>
                    <a:spcPct val="110000"/>
                  </a:lnSpc>
                  <a:spcBef>
                    <a:spcPts val="0"/>
                  </a:spcBef>
                </a:pPr>
                <a:endParaRPr lang="en-US" sz="1800" dirty="0">
                  <a:solidFill>
                    <a:schemeClr val="tx1"/>
                  </a:solidFill>
                  <a:latin typeface="Arial" panose="020B0604020202020204" pitchFamily="34" charset="0"/>
                  <a:cs typeface="Arial" panose="020B0604020202020204" pitchFamily="34" charset="0"/>
                </a:endParaRPr>
              </a:p>
            </p:txBody>
          </p:sp>
        </mc:Choice>
        <mc:Fallback xmlns="">
          <p:sp>
            <p:nvSpPr>
              <p:cNvPr id="5" name="Content Placeholder 2">
                <a:extLst>
                  <a:ext uri="{FF2B5EF4-FFF2-40B4-BE49-F238E27FC236}">
                    <a16:creationId xmlns:a16="http://schemas.microsoft.com/office/drawing/2014/main" id="{107C32EB-3EDE-935B-9F9C-240139954228}"/>
                  </a:ext>
                </a:extLst>
              </p:cNvPr>
              <p:cNvSpPr txBox="1">
                <a:spLocks noRot="1" noChangeAspect="1" noMove="1" noResize="1" noEditPoints="1" noAdjustHandles="1" noChangeArrowheads="1" noChangeShapeType="1" noTextEdit="1"/>
              </p:cNvSpPr>
              <p:nvPr/>
            </p:nvSpPr>
            <p:spPr>
              <a:xfrm>
                <a:off x="497149" y="1274969"/>
                <a:ext cx="11306453" cy="3467360"/>
              </a:xfrm>
              <a:prstGeom prst="rect">
                <a:avLst/>
              </a:prstGeom>
              <a:blipFill>
                <a:blip r:embed="rId2"/>
                <a:stretch>
                  <a:fillRect l="-485" t="-879" b="-351"/>
                </a:stretch>
              </a:blipFill>
            </p:spPr>
            <p:txBody>
              <a:bodyPr/>
              <a:lstStyle/>
              <a:p>
                <a:r>
                  <a:rPr lang="ja-JP" altLang="en-US">
                    <a:noFill/>
                  </a:rPr>
                  <a:t> </a:t>
                </a:r>
              </a:p>
            </p:txBody>
          </p:sp>
        </mc:Fallback>
      </mc:AlternateContent>
      <p:grpSp>
        <p:nvGrpSpPr>
          <p:cNvPr id="6" name="グループ化 5">
            <a:extLst>
              <a:ext uri="{FF2B5EF4-FFF2-40B4-BE49-F238E27FC236}">
                <a16:creationId xmlns:a16="http://schemas.microsoft.com/office/drawing/2014/main" id="{CE1A5CAA-DE8E-0851-D5BF-71C84790EF2D}"/>
              </a:ext>
            </a:extLst>
          </p:cNvPr>
          <p:cNvGrpSpPr/>
          <p:nvPr/>
        </p:nvGrpSpPr>
        <p:grpSpPr>
          <a:xfrm>
            <a:off x="8697215" y="1997356"/>
            <a:ext cx="2421392" cy="1759858"/>
            <a:chOff x="9157614" y="1309166"/>
            <a:chExt cx="2421392" cy="1759858"/>
          </a:xfrm>
        </p:grpSpPr>
        <p:sp>
          <p:nvSpPr>
            <p:cNvPr id="7" name="円弧 21">
              <a:extLst>
                <a:ext uri="{FF2B5EF4-FFF2-40B4-BE49-F238E27FC236}">
                  <a16:creationId xmlns:a16="http://schemas.microsoft.com/office/drawing/2014/main" id="{6915D87A-A27F-E693-23F1-FAC5EB0AEBC7}"/>
                </a:ext>
              </a:extLst>
            </p:cNvPr>
            <p:cNvSpPr/>
            <p:nvPr/>
          </p:nvSpPr>
          <p:spPr>
            <a:xfrm>
              <a:off x="10976257" y="1839667"/>
              <a:ext cx="347314" cy="1067021"/>
            </a:xfrm>
            <a:prstGeom prst="arc">
              <a:avLst>
                <a:gd name="adj1" fmla="val 16477136"/>
                <a:gd name="adj2" fmla="val 5035119"/>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cxnSp>
          <p:nvCxnSpPr>
            <p:cNvPr id="8" name="直線コネクタ 22">
              <a:extLst>
                <a:ext uri="{FF2B5EF4-FFF2-40B4-BE49-F238E27FC236}">
                  <a16:creationId xmlns:a16="http://schemas.microsoft.com/office/drawing/2014/main" id="{8B1C8B1E-4319-B503-5C5C-F6B6EBD8E854}"/>
                </a:ext>
              </a:extLst>
            </p:cNvPr>
            <p:cNvCxnSpPr>
              <a:cxnSpLocks/>
            </p:cNvCxnSpPr>
            <p:nvPr/>
          </p:nvCxnSpPr>
          <p:spPr>
            <a:xfrm>
              <a:off x="9521771" y="1614028"/>
              <a:ext cx="1159847"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9" name="直線コネクタ 23">
              <a:extLst>
                <a:ext uri="{FF2B5EF4-FFF2-40B4-BE49-F238E27FC236}">
                  <a16:creationId xmlns:a16="http://schemas.microsoft.com/office/drawing/2014/main" id="{8288892A-4E84-F098-AC6B-CA65D9725814}"/>
                </a:ext>
              </a:extLst>
            </p:cNvPr>
            <p:cNvCxnSpPr>
              <a:cxnSpLocks/>
              <a:endCxn id="19" idx="2"/>
            </p:cNvCxnSpPr>
            <p:nvPr/>
          </p:nvCxnSpPr>
          <p:spPr>
            <a:xfrm>
              <a:off x="9521771" y="3046165"/>
              <a:ext cx="117585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直線コネクタ 24">
              <a:extLst>
                <a:ext uri="{FF2B5EF4-FFF2-40B4-BE49-F238E27FC236}">
                  <a16:creationId xmlns:a16="http://schemas.microsoft.com/office/drawing/2014/main" id="{E8378561-B039-8FBA-B324-578CABC23C37}"/>
                </a:ext>
              </a:extLst>
            </p:cNvPr>
            <p:cNvCxnSpPr>
              <a:cxnSpLocks/>
              <a:endCxn id="15" idx="0"/>
            </p:cNvCxnSpPr>
            <p:nvPr/>
          </p:nvCxnSpPr>
          <p:spPr>
            <a:xfrm flipH="1">
              <a:off x="10996574" y="1609662"/>
              <a:ext cx="4318" cy="399968"/>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1" name="直線コネクタ 25">
              <a:extLst>
                <a:ext uri="{FF2B5EF4-FFF2-40B4-BE49-F238E27FC236}">
                  <a16:creationId xmlns:a16="http://schemas.microsoft.com/office/drawing/2014/main" id="{ADC15276-443B-DF73-4B84-B891088EF91D}"/>
                </a:ext>
              </a:extLst>
            </p:cNvPr>
            <p:cNvCxnSpPr>
              <a:cxnSpLocks/>
            </p:cNvCxnSpPr>
            <p:nvPr/>
          </p:nvCxnSpPr>
          <p:spPr>
            <a:xfrm>
              <a:off x="9510772" y="1604619"/>
              <a:ext cx="0" cy="708845"/>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26">
              <a:extLst>
                <a:ext uri="{FF2B5EF4-FFF2-40B4-BE49-F238E27FC236}">
                  <a16:creationId xmlns:a16="http://schemas.microsoft.com/office/drawing/2014/main" id="{CD6FBEAF-6B1E-9D5A-93A6-34992E58687C}"/>
                </a:ext>
              </a:extLst>
            </p:cNvPr>
            <p:cNvCxnSpPr>
              <a:cxnSpLocks/>
            </p:cNvCxnSpPr>
            <p:nvPr/>
          </p:nvCxnSpPr>
          <p:spPr>
            <a:xfrm>
              <a:off x="9508232" y="2373179"/>
              <a:ext cx="0" cy="677118"/>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3" name="直線コネクタ 27">
              <a:extLst>
                <a:ext uri="{FF2B5EF4-FFF2-40B4-BE49-F238E27FC236}">
                  <a16:creationId xmlns:a16="http://schemas.microsoft.com/office/drawing/2014/main" id="{A05D6BD1-4971-A0D2-0B0B-98221F17F345}"/>
                </a:ext>
              </a:extLst>
            </p:cNvPr>
            <p:cNvCxnSpPr/>
            <p:nvPr/>
          </p:nvCxnSpPr>
          <p:spPr>
            <a:xfrm>
              <a:off x="9454892" y="2373179"/>
              <a:ext cx="1117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28">
              <a:extLst>
                <a:ext uri="{FF2B5EF4-FFF2-40B4-BE49-F238E27FC236}">
                  <a16:creationId xmlns:a16="http://schemas.microsoft.com/office/drawing/2014/main" id="{C2D9EE8B-B761-89A5-9648-B862AC892A9B}"/>
                </a:ext>
              </a:extLst>
            </p:cNvPr>
            <p:cNvCxnSpPr>
              <a:cxnSpLocks/>
            </p:cNvCxnSpPr>
            <p:nvPr/>
          </p:nvCxnSpPr>
          <p:spPr>
            <a:xfrm>
              <a:off x="9404092" y="2313464"/>
              <a:ext cx="2082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正方形/長方形 30">
              <a:extLst>
                <a:ext uri="{FF2B5EF4-FFF2-40B4-BE49-F238E27FC236}">
                  <a16:creationId xmlns:a16="http://schemas.microsoft.com/office/drawing/2014/main" id="{BED80A4D-1D2C-0BE4-C8F9-67863E44C978}"/>
                </a:ext>
              </a:extLst>
            </p:cNvPr>
            <p:cNvSpPr/>
            <p:nvPr/>
          </p:nvSpPr>
          <p:spPr>
            <a:xfrm>
              <a:off x="10874658" y="2009630"/>
              <a:ext cx="243832" cy="63230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Arial" panose="020B0604020202020204" pitchFamily="34" charset="0"/>
                <a:cs typeface="Arial" panose="020B0604020202020204" pitchFamily="34" charset="0"/>
              </a:endParaRPr>
            </a:p>
          </p:txBody>
        </p:sp>
        <p:cxnSp>
          <p:nvCxnSpPr>
            <p:cNvPr id="16" name="直線コネクタ 31">
              <a:extLst>
                <a:ext uri="{FF2B5EF4-FFF2-40B4-BE49-F238E27FC236}">
                  <a16:creationId xmlns:a16="http://schemas.microsoft.com/office/drawing/2014/main" id="{3F5B514C-871B-CE26-6A90-88795C841EFD}"/>
                </a:ext>
              </a:extLst>
            </p:cNvPr>
            <p:cNvCxnSpPr>
              <a:cxnSpLocks/>
            </p:cNvCxnSpPr>
            <p:nvPr/>
          </p:nvCxnSpPr>
          <p:spPr>
            <a:xfrm>
              <a:off x="10737498" y="1614028"/>
              <a:ext cx="259076"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直線コネクタ 32">
              <a:extLst>
                <a:ext uri="{FF2B5EF4-FFF2-40B4-BE49-F238E27FC236}">
                  <a16:creationId xmlns:a16="http://schemas.microsoft.com/office/drawing/2014/main" id="{16877AC2-3405-5BF8-4F84-7AC13A6BA530}"/>
                </a:ext>
              </a:extLst>
            </p:cNvPr>
            <p:cNvCxnSpPr>
              <a:cxnSpLocks/>
            </p:cNvCxnSpPr>
            <p:nvPr/>
          </p:nvCxnSpPr>
          <p:spPr>
            <a:xfrm>
              <a:off x="10745120" y="3046164"/>
              <a:ext cx="259076"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18" name="楕円 33">
              <a:extLst>
                <a:ext uri="{FF2B5EF4-FFF2-40B4-BE49-F238E27FC236}">
                  <a16:creationId xmlns:a16="http://schemas.microsoft.com/office/drawing/2014/main" id="{A665DFFD-7FAC-4EF1-6823-6A64948CB048}"/>
                </a:ext>
              </a:extLst>
            </p:cNvPr>
            <p:cNvSpPr/>
            <p:nvPr/>
          </p:nvSpPr>
          <p:spPr>
            <a:xfrm>
              <a:off x="10687462" y="1592078"/>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19" name="楕円 34">
              <a:extLst>
                <a:ext uri="{FF2B5EF4-FFF2-40B4-BE49-F238E27FC236}">
                  <a16:creationId xmlns:a16="http://schemas.microsoft.com/office/drawing/2014/main" id="{3C3F711E-6A4F-6BF2-CB93-787F109D8B2D}"/>
                </a:ext>
              </a:extLst>
            </p:cNvPr>
            <p:cNvSpPr/>
            <p:nvPr/>
          </p:nvSpPr>
          <p:spPr>
            <a:xfrm>
              <a:off x="10697621" y="3023305"/>
              <a:ext cx="45719" cy="457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テキスト ボックス 35">
                  <a:extLst>
                    <a:ext uri="{FF2B5EF4-FFF2-40B4-BE49-F238E27FC236}">
                      <a16:creationId xmlns:a16="http://schemas.microsoft.com/office/drawing/2014/main" id="{FE7CB679-1D35-9D5D-0519-A68EFF32F7B6}"/>
                    </a:ext>
                  </a:extLst>
                </p:cNvPr>
                <p:cNvSpPr txBox="1"/>
                <p:nvPr/>
              </p:nvSpPr>
              <p:spPr>
                <a:xfrm>
                  <a:off x="9199617" y="2083910"/>
                  <a:ext cx="2174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𝐸</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20" name="テキスト ボックス 35">
                  <a:extLst>
                    <a:ext uri="{FF2B5EF4-FFF2-40B4-BE49-F238E27FC236}">
                      <a16:creationId xmlns:a16="http://schemas.microsoft.com/office/drawing/2014/main" id="{FE7CB679-1D35-9D5D-0519-A68EFF32F7B6}"/>
                    </a:ext>
                  </a:extLst>
                </p:cNvPr>
                <p:cNvSpPr txBox="1">
                  <a:spLocks noRot="1" noChangeAspect="1" noMove="1" noResize="1" noEditPoints="1" noAdjustHandles="1" noChangeArrowheads="1" noChangeShapeType="1" noTextEdit="1"/>
                </p:cNvSpPr>
                <p:nvPr/>
              </p:nvSpPr>
              <p:spPr>
                <a:xfrm>
                  <a:off x="9199617" y="2083910"/>
                  <a:ext cx="217432" cy="276999"/>
                </a:xfrm>
                <a:prstGeom prst="rect">
                  <a:avLst/>
                </a:prstGeom>
                <a:blipFill>
                  <a:blip r:embed="rId3"/>
                  <a:stretch>
                    <a:fillRect l="-25714" r="-20000" b="-888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38">
                  <a:extLst>
                    <a:ext uri="{FF2B5EF4-FFF2-40B4-BE49-F238E27FC236}">
                      <a16:creationId xmlns:a16="http://schemas.microsoft.com/office/drawing/2014/main" id="{80855BFC-973F-A846-48FA-8851A3790C84}"/>
                    </a:ext>
                  </a:extLst>
                </p:cNvPr>
                <p:cNvSpPr txBox="1"/>
                <p:nvPr/>
              </p:nvSpPr>
              <p:spPr>
                <a:xfrm>
                  <a:off x="11363306" y="2174964"/>
                  <a:ext cx="2157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𝑉</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21" name="テキスト ボックス 38">
                  <a:extLst>
                    <a:ext uri="{FF2B5EF4-FFF2-40B4-BE49-F238E27FC236}">
                      <a16:creationId xmlns:a16="http://schemas.microsoft.com/office/drawing/2014/main" id="{80855BFC-973F-A846-48FA-8851A3790C84}"/>
                    </a:ext>
                  </a:extLst>
                </p:cNvPr>
                <p:cNvSpPr txBox="1">
                  <a:spLocks noRot="1" noChangeAspect="1" noMove="1" noResize="1" noEditPoints="1" noAdjustHandles="1" noChangeArrowheads="1" noChangeShapeType="1" noTextEdit="1"/>
                </p:cNvSpPr>
                <p:nvPr/>
              </p:nvSpPr>
              <p:spPr>
                <a:xfrm>
                  <a:off x="11363306" y="2174964"/>
                  <a:ext cx="215700" cy="276999"/>
                </a:xfrm>
                <a:prstGeom prst="rect">
                  <a:avLst/>
                </a:prstGeom>
                <a:blipFill>
                  <a:blip r:embed="rId4"/>
                  <a:stretch>
                    <a:fillRect l="-25714" r="-20000" b="-8889"/>
                  </a:stretch>
                </a:blipFill>
              </p:spPr>
              <p:txBody>
                <a:bodyPr/>
                <a:lstStyle/>
                <a:p>
                  <a:r>
                    <a:rPr lang="ja-JP" altLang="en-US">
                      <a:noFill/>
                    </a:rPr>
                    <a:t> </a:t>
                  </a:r>
                </a:p>
              </p:txBody>
            </p:sp>
          </mc:Fallback>
        </mc:AlternateContent>
        <p:sp>
          <p:nvSpPr>
            <p:cNvPr id="22" name="円弧 40">
              <a:extLst>
                <a:ext uri="{FF2B5EF4-FFF2-40B4-BE49-F238E27FC236}">
                  <a16:creationId xmlns:a16="http://schemas.microsoft.com/office/drawing/2014/main" id="{289DEB2C-F946-966A-F605-EF3C89F8B3DB}"/>
                </a:ext>
              </a:extLst>
            </p:cNvPr>
            <p:cNvSpPr/>
            <p:nvPr/>
          </p:nvSpPr>
          <p:spPr>
            <a:xfrm flipH="1">
              <a:off x="9157614" y="1812300"/>
              <a:ext cx="347314" cy="1067021"/>
            </a:xfrm>
            <a:prstGeom prst="arc">
              <a:avLst>
                <a:gd name="adj1" fmla="val 16477136"/>
                <a:gd name="adj2" fmla="val 5035119"/>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3" name="テキスト ボックス 41">
                  <a:extLst>
                    <a:ext uri="{FF2B5EF4-FFF2-40B4-BE49-F238E27FC236}">
                      <a16:creationId xmlns:a16="http://schemas.microsoft.com/office/drawing/2014/main" id="{9C55C651-BF05-CBCC-90B2-C69C1432EF09}"/>
                    </a:ext>
                  </a:extLst>
                </p:cNvPr>
                <p:cNvSpPr txBox="1"/>
                <p:nvPr/>
              </p:nvSpPr>
              <p:spPr>
                <a:xfrm>
                  <a:off x="9265620" y="1309166"/>
                  <a:ext cx="1595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tx1"/>
                            </a:solidFill>
                            <a:latin typeface="Cambria Math" panose="02040503050406030204" pitchFamily="18" charset="0"/>
                          </a:rPr>
                          <m:t>𝐼</m:t>
                        </m:r>
                      </m:oMath>
                    </m:oMathPara>
                  </a14:m>
                  <a:endParaRPr kumimoji="1" lang="ja-JP" altLang="en-US" dirty="0">
                    <a:solidFill>
                      <a:schemeClr val="tx1"/>
                    </a:solidFill>
                    <a:latin typeface="Arial" panose="020B0604020202020204" pitchFamily="34" charset="0"/>
                    <a:cs typeface="Arial" panose="020B0604020202020204" pitchFamily="34" charset="0"/>
                  </a:endParaRPr>
                </a:p>
              </p:txBody>
            </p:sp>
          </mc:Choice>
          <mc:Fallback xmlns="">
            <p:sp>
              <p:nvSpPr>
                <p:cNvPr id="23" name="テキスト ボックス 41">
                  <a:extLst>
                    <a:ext uri="{FF2B5EF4-FFF2-40B4-BE49-F238E27FC236}">
                      <a16:creationId xmlns:a16="http://schemas.microsoft.com/office/drawing/2014/main" id="{9C55C651-BF05-CBCC-90B2-C69C1432EF09}"/>
                    </a:ext>
                  </a:extLst>
                </p:cNvPr>
                <p:cNvSpPr txBox="1">
                  <a:spLocks noRot="1" noChangeAspect="1" noMove="1" noResize="1" noEditPoints="1" noAdjustHandles="1" noChangeArrowheads="1" noChangeShapeType="1" noTextEdit="1"/>
                </p:cNvSpPr>
                <p:nvPr/>
              </p:nvSpPr>
              <p:spPr>
                <a:xfrm>
                  <a:off x="9265620" y="1309166"/>
                  <a:ext cx="159594" cy="276999"/>
                </a:xfrm>
                <a:prstGeom prst="rect">
                  <a:avLst/>
                </a:prstGeom>
                <a:blipFill>
                  <a:blip r:embed="rId5"/>
                  <a:stretch>
                    <a:fillRect l="-29630" r="-22222" b="-8889"/>
                  </a:stretch>
                </a:blipFill>
              </p:spPr>
              <p:txBody>
                <a:bodyPr/>
                <a:lstStyle/>
                <a:p>
                  <a:r>
                    <a:rPr lang="ja-JP" altLang="en-US">
                      <a:noFill/>
                    </a:rPr>
                    <a:t> </a:t>
                  </a:r>
                </a:p>
              </p:txBody>
            </p:sp>
          </mc:Fallback>
        </mc:AlternateContent>
        <p:cxnSp>
          <p:nvCxnSpPr>
            <p:cNvPr id="24" name="直線矢印コネクタ 42">
              <a:extLst>
                <a:ext uri="{FF2B5EF4-FFF2-40B4-BE49-F238E27FC236}">
                  <a16:creationId xmlns:a16="http://schemas.microsoft.com/office/drawing/2014/main" id="{D677F8B2-E354-44E6-D498-66C95A81B939}"/>
                </a:ext>
              </a:extLst>
            </p:cNvPr>
            <p:cNvCxnSpPr>
              <a:cxnSpLocks/>
            </p:cNvCxnSpPr>
            <p:nvPr/>
          </p:nvCxnSpPr>
          <p:spPr>
            <a:xfrm flipV="1">
              <a:off x="9431135" y="1501949"/>
              <a:ext cx="2977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コネクタ 43">
              <a:extLst>
                <a:ext uri="{FF2B5EF4-FFF2-40B4-BE49-F238E27FC236}">
                  <a16:creationId xmlns:a16="http://schemas.microsoft.com/office/drawing/2014/main" id="{5343C362-A6B3-0A38-3BE5-08F829D1D953}"/>
                </a:ext>
              </a:extLst>
            </p:cNvPr>
            <p:cNvCxnSpPr>
              <a:cxnSpLocks/>
            </p:cNvCxnSpPr>
            <p:nvPr/>
          </p:nvCxnSpPr>
          <p:spPr>
            <a:xfrm rot="5400000" flipH="1">
              <a:off x="9300541" y="1623392"/>
              <a:ext cx="25487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46">
                  <a:extLst>
                    <a:ext uri="{FF2B5EF4-FFF2-40B4-BE49-F238E27FC236}">
                      <a16:creationId xmlns:a16="http://schemas.microsoft.com/office/drawing/2014/main" id="{1B2C689E-38E7-C3D5-FAEF-46E33FA8356C}"/>
                    </a:ext>
                  </a:extLst>
                </p:cNvPr>
                <p:cNvSpPr txBox="1"/>
                <p:nvPr/>
              </p:nvSpPr>
              <p:spPr>
                <a:xfrm>
                  <a:off x="10884135" y="2171889"/>
                  <a:ext cx="218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𝑅</m:t>
                        </m:r>
                      </m:oMath>
                    </m:oMathPara>
                  </a14:m>
                  <a:endParaRPr kumimoji="1" lang="ja-JP" altLang="en-US" dirty="0">
                    <a:latin typeface="Arial" panose="020B0604020202020204" pitchFamily="34" charset="0"/>
                    <a:cs typeface="Arial" panose="020B0604020202020204" pitchFamily="34" charset="0"/>
                  </a:endParaRPr>
                </a:p>
              </p:txBody>
            </p:sp>
          </mc:Choice>
          <mc:Fallback xmlns="">
            <p:sp>
              <p:nvSpPr>
                <p:cNvPr id="26" name="テキスト ボックス 46">
                  <a:extLst>
                    <a:ext uri="{FF2B5EF4-FFF2-40B4-BE49-F238E27FC236}">
                      <a16:creationId xmlns:a16="http://schemas.microsoft.com/office/drawing/2014/main" id="{1B2C689E-38E7-C3D5-FAEF-46E33FA8356C}"/>
                    </a:ext>
                  </a:extLst>
                </p:cNvPr>
                <p:cNvSpPr txBox="1">
                  <a:spLocks noRot="1" noChangeAspect="1" noMove="1" noResize="1" noEditPoints="1" noAdjustHandles="1" noChangeArrowheads="1" noChangeShapeType="1" noTextEdit="1"/>
                </p:cNvSpPr>
                <p:nvPr/>
              </p:nvSpPr>
              <p:spPr>
                <a:xfrm>
                  <a:off x="10884135" y="2171889"/>
                  <a:ext cx="218330" cy="276999"/>
                </a:xfrm>
                <a:prstGeom prst="rect">
                  <a:avLst/>
                </a:prstGeom>
                <a:blipFill>
                  <a:blip r:embed="rId6"/>
                  <a:stretch>
                    <a:fillRect l="-25000" r="-16667" b="-8696"/>
                  </a:stretch>
                </a:blipFill>
              </p:spPr>
              <p:txBody>
                <a:bodyPr/>
                <a:lstStyle/>
                <a:p>
                  <a:r>
                    <a:rPr lang="ja-JP" altLang="en-US">
                      <a:noFill/>
                    </a:rPr>
                    <a:t> </a:t>
                  </a:r>
                </a:p>
              </p:txBody>
            </p:sp>
          </mc:Fallback>
        </mc:AlternateContent>
        <p:cxnSp>
          <p:nvCxnSpPr>
            <p:cNvPr id="27" name="直線コネクタ 47">
              <a:extLst>
                <a:ext uri="{FF2B5EF4-FFF2-40B4-BE49-F238E27FC236}">
                  <a16:creationId xmlns:a16="http://schemas.microsoft.com/office/drawing/2014/main" id="{5903DA3F-1A88-9037-8BCE-035B22EE8E4B}"/>
                </a:ext>
              </a:extLst>
            </p:cNvPr>
            <p:cNvCxnSpPr>
              <a:cxnSpLocks/>
            </p:cNvCxnSpPr>
            <p:nvPr/>
          </p:nvCxnSpPr>
          <p:spPr>
            <a:xfrm flipH="1">
              <a:off x="10996574" y="2651002"/>
              <a:ext cx="4318" cy="399968"/>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sp>
        <p:nvSpPr>
          <p:cNvPr id="28" name="スライド番号プレースホルダー 27">
            <a:extLst>
              <a:ext uri="{FF2B5EF4-FFF2-40B4-BE49-F238E27FC236}">
                <a16:creationId xmlns:a16="http://schemas.microsoft.com/office/drawing/2014/main" id="{B8D707EC-18FD-A988-1D0D-D5C4A946DDB5}"/>
              </a:ext>
            </a:extLst>
          </p:cNvPr>
          <p:cNvSpPr>
            <a:spLocks noGrp="1"/>
          </p:cNvSpPr>
          <p:nvPr>
            <p:ph type="sldNum" sz="quarter" idx="10"/>
          </p:nvPr>
        </p:nvSpPr>
        <p:spPr/>
        <p:txBody>
          <a:bodyPr/>
          <a:lstStyle/>
          <a:p>
            <a:fld id="{655ECA72-7C51-4053-A00F-47BEF0418ED9}" type="slidenum">
              <a:rPr lang="ja-JP" altLang="en-US" sz="2800" smtClean="0"/>
              <a:pPr/>
              <a:t>18</a:t>
            </a:fld>
            <a:endParaRPr lang="ja-JP" altLang="en-US" sz="2000" dirty="0"/>
          </a:p>
        </p:txBody>
      </p:sp>
    </p:spTree>
    <p:extLst>
      <p:ext uri="{BB962C8B-B14F-4D97-AF65-F5344CB8AC3E}">
        <p14:creationId xmlns:p14="http://schemas.microsoft.com/office/powerpoint/2010/main" val="295518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CE4E3587-B97D-1287-D640-08E7A86F90FF}"/>
              </a:ext>
            </a:extLst>
          </p:cNvPr>
          <p:cNvSpPr>
            <a:spLocks noGrp="1"/>
          </p:cNvSpPr>
          <p:nvPr>
            <p:ph type="dt" sz="half" idx="11"/>
          </p:nvPr>
        </p:nvSpPr>
        <p:spPr/>
        <p:txBody>
          <a:bodyPr/>
          <a:lstStyle/>
          <a:p>
            <a:fld id="{F58D870E-1578-4F76-9AC8-ECEAE9BD4B9A}" type="datetime1">
              <a:rPr lang="ja-JP" altLang="en-US" smtClean="0"/>
              <a:t>2025/4/28</a:t>
            </a:fld>
            <a:endParaRPr lang="ja-JP" altLang="en-US"/>
          </a:p>
        </p:txBody>
      </p:sp>
      <p:sp>
        <p:nvSpPr>
          <p:cNvPr id="4" name="タイトル 3">
            <a:extLst>
              <a:ext uri="{FF2B5EF4-FFF2-40B4-BE49-F238E27FC236}">
                <a16:creationId xmlns:a16="http://schemas.microsoft.com/office/drawing/2014/main" id="{369856BE-4539-9D4F-0D64-6675BF670D07}"/>
              </a:ext>
            </a:extLst>
          </p:cNvPr>
          <p:cNvSpPr>
            <a:spLocks noGrp="1"/>
          </p:cNvSpPr>
          <p:nvPr>
            <p:ph type="title"/>
          </p:nvPr>
        </p:nvSpPr>
        <p:spPr/>
        <p:txBody>
          <a:bodyPr/>
          <a:lstStyle/>
          <a:p>
            <a:r>
              <a:rPr lang="en-US" altLang="ja-JP" sz="3200" dirty="0">
                <a:latin typeface="Arial" panose="020B0604020202020204" pitchFamily="34" charset="0"/>
                <a:cs typeface="Arial" panose="020B0604020202020204" pitchFamily="34" charset="0"/>
              </a:rPr>
              <a:t>Concept of Electrical Circuit</a:t>
            </a:r>
            <a:endParaRPr kumimoji="1" lang="ja-JP" altLang="en-US" sz="3200"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E7CE02D9-E5B0-0AA1-324F-3F9706A9168C}"/>
              </a:ext>
            </a:extLst>
          </p:cNvPr>
          <p:cNvSpPr txBox="1"/>
          <p:nvPr/>
        </p:nvSpPr>
        <p:spPr>
          <a:xfrm>
            <a:off x="497149" y="1269186"/>
            <a:ext cx="10979427" cy="1015663"/>
          </a:xfrm>
          <a:prstGeom prst="rect">
            <a:avLst/>
          </a:prstGeom>
          <a:noFill/>
        </p:spPr>
        <p:txBody>
          <a:bodyPr wrap="square">
            <a:spAutoFit/>
          </a:bodyPr>
          <a:lstStyle/>
          <a:p>
            <a:r>
              <a:rPr lang="en-US" altLang="ja-JP" sz="2000" dirty="0">
                <a:latin typeface="Arial" panose="020B0604020202020204" pitchFamily="34" charset="0"/>
                <a:cs typeface="Arial" panose="020B0604020202020204" pitchFamily="34" charset="0"/>
              </a:rPr>
              <a:t>An electric circuit is a group of electrical parts connected together. </a:t>
            </a:r>
          </a:p>
          <a:p>
            <a:r>
              <a:rPr lang="en-US" altLang="ja-JP" sz="2000" dirty="0">
                <a:latin typeface="Arial" panose="020B0604020202020204" pitchFamily="34" charset="0"/>
                <a:cs typeface="Arial" panose="020B0604020202020204" pitchFamily="34" charset="0"/>
              </a:rPr>
              <a:t>The picture on the left shows a simple circuit with three basic parts: a battery, a lamp, and wires. </a:t>
            </a:r>
          </a:p>
          <a:p>
            <a:r>
              <a:rPr lang="en-US" altLang="ja-JP" sz="2000" dirty="0">
                <a:latin typeface="Arial" panose="020B0604020202020204" pitchFamily="34" charset="0"/>
                <a:cs typeface="Arial" panose="020B0604020202020204" pitchFamily="34" charset="0"/>
              </a:rPr>
              <a:t>The picture on the right shows a real circuit, which is much more complicated.</a:t>
            </a:r>
          </a:p>
        </p:txBody>
      </p:sp>
      <p:pic>
        <p:nvPicPr>
          <p:cNvPr id="7" name="Picture 4">
            <a:extLst>
              <a:ext uri="{FF2B5EF4-FFF2-40B4-BE49-F238E27FC236}">
                <a16:creationId xmlns:a16="http://schemas.microsoft.com/office/drawing/2014/main" id="{D58F8AA5-7D57-950D-ADCE-7768AC11C6FA}"/>
              </a:ext>
            </a:extLst>
          </p:cNvPr>
          <p:cNvPicPr>
            <a:picLocks noChangeAspect="1"/>
          </p:cNvPicPr>
          <p:nvPr/>
        </p:nvPicPr>
        <p:blipFill>
          <a:blip r:embed="rId2"/>
          <a:stretch>
            <a:fillRect/>
          </a:stretch>
        </p:blipFill>
        <p:spPr>
          <a:xfrm>
            <a:off x="1225732" y="2698519"/>
            <a:ext cx="3756986" cy="2339543"/>
          </a:xfrm>
          <a:prstGeom prst="rect">
            <a:avLst/>
          </a:prstGeom>
        </p:spPr>
      </p:pic>
      <p:sp>
        <p:nvSpPr>
          <p:cNvPr id="8" name="TextBox 6">
            <a:extLst>
              <a:ext uri="{FF2B5EF4-FFF2-40B4-BE49-F238E27FC236}">
                <a16:creationId xmlns:a16="http://schemas.microsoft.com/office/drawing/2014/main" id="{220313C8-EC54-652C-F370-EEF40FBB9C87}"/>
              </a:ext>
            </a:extLst>
          </p:cNvPr>
          <p:cNvSpPr txBox="1"/>
          <p:nvPr/>
        </p:nvSpPr>
        <p:spPr>
          <a:xfrm>
            <a:off x="1817877" y="5332515"/>
            <a:ext cx="1997406" cy="307777"/>
          </a:xfrm>
          <a:prstGeom prst="rect">
            <a:avLst/>
          </a:prstGeom>
          <a:noFill/>
        </p:spPr>
        <p:txBody>
          <a:bodyPr wrap="none" rtlCol="0">
            <a:spAutoFit/>
          </a:bodyPr>
          <a:lstStyle/>
          <a:p>
            <a:pPr algn="ctr"/>
            <a:r>
              <a:rPr kumimoji="1" lang="en-US" sz="1400" dirty="0">
                <a:latin typeface="Arial" panose="020B0604020202020204" pitchFamily="34" charset="0"/>
                <a:ea typeface="Yu Gothic" panose="020B0400000000000000" pitchFamily="34" charset="-128"/>
                <a:cs typeface="Arial" panose="020B0604020202020204" pitchFamily="34" charset="0"/>
              </a:rPr>
              <a:t>A simple electric circuit</a:t>
            </a:r>
          </a:p>
        </p:txBody>
      </p:sp>
      <p:pic>
        <p:nvPicPr>
          <p:cNvPr id="9" name="Picture 2" descr="Low Power FM Transmitter">
            <a:extLst>
              <a:ext uri="{FF2B5EF4-FFF2-40B4-BE49-F238E27FC236}">
                <a16:creationId xmlns:a16="http://schemas.microsoft.com/office/drawing/2014/main" id="{17567C88-98C5-EFD7-5202-F2DA1F923A5E}"/>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5909569" y="2781478"/>
            <a:ext cx="5551365" cy="24009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
            <a:extLst>
              <a:ext uri="{FF2B5EF4-FFF2-40B4-BE49-F238E27FC236}">
                <a16:creationId xmlns:a16="http://schemas.microsoft.com/office/drawing/2014/main" id="{D74EEA0F-FA65-9603-C684-B38FDDF19D78}"/>
              </a:ext>
            </a:extLst>
          </p:cNvPr>
          <p:cNvSpPr txBox="1"/>
          <p:nvPr/>
        </p:nvSpPr>
        <p:spPr>
          <a:xfrm>
            <a:off x="7073763" y="5332515"/>
            <a:ext cx="3866443" cy="307777"/>
          </a:xfrm>
          <a:prstGeom prst="rect">
            <a:avLst/>
          </a:prstGeom>
          <a:noFill/>
        </p:spPr>
        <p:txBody>
          <a:bodyPr wrap="none" rtlCol="0">
            <a:spAutoFit/>
          </a:bodyPr>
          <a:lstStyle/>
          <a:p>
            <a:pPr algn="l"/>
            <a:r>
              <a:rPr kumimoji="1" lang="en-US" sz="1400" dirty="0">
                <a:latin typeface="Arial" panose="020B0604020202020204" pitchFamily="34" charset="0"/>
                <a:ea typeface="Yu Gothic" panose="020B0400000000000000" pitchFamily="34" charset="-128"/>
                <a:cs typeface="Arial" panose="020B0604020202020204" pitchFamily="34" charset="0"/>
              </a:rPr>
              <a:t>Example of low power FM Transmission circuit</a:t>
            </a:r>
          </a:p>
        </p:txBody>
      </p:sp>
      <p:sp>
        <p:nvSpPr>
          <p:cNvPr id="5" name="スライド番号プレースホルダー 4">
            <a:extLst>
              <a:ext uri="{FF2B5EF4-FFF2-40B4-BE49-F238E27FC236}">
                <a16:creationId xmlns:a16="http://schemas.microsoft.com/office/drawing/2014/main" id="{4FF22CC2-E204-FAF2-1B39-1A228F1C9D04}"/>
              </a:ext>
            </a:extLst>
          </p:cNvPr>
          <p:cNvSpPr>
            <a:spLocks noGrp="1"/>
          </p:cNvSpPr>
          <p:nvPr>
            <p:ph type="sldNum" sz="quarter" idx="10"/>
          </p:nvPr>
        </p:nvSpPr>
        <p:spPr/>
        <p:txBody>
          <a:bodyPr/>
          <a:lstStyle/>
          <a:p>
            <a:fld id="{655ECA72-7C51-4053-A00F-47BEF0418ED9}" type="slidenum">
              <a:rPr lang="ja-JP" altLang="en-US" sz="3200" smtClean="0">
                <a:latin typeface="Arial" panose="020B0604020202020204" pitchFamily="34" charset="0"/>
                <a:cs typeface="Arial" panose="020B0604020202020204" pitchFamily="34" charset="0"/>
              </a:rPr>
              <a:pPr/>
              <a:t>1</a:t>
            </a:fld>
            <a:endParaRPr lang="ja-JP"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6864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04834014-1587-87BB-31F4-B0BFCF7971B3}"/>
              </a:ext>
            </a:extLst>
          </p:cNvPr>
          <p:cNvSpPr>
            <a:spLocks noGrp="1"/>
          </p:cNvSpPr>
          <p:nvPr>
            <p:ph type="dt" sz="half" idx="11"/>
          </p:nvPr>
        </p:nvSpPr>
        <p:spPr/>
        <p:txBody>
          <a:bodyPr/>
          <a:lstStyle/>
          <a:p>
            <a:fld id="{3FB4561D-CCD9-4C16-90FC-F46E74E2A3DD}" type="datetime1">
              <a:rPr lang="ja-JP" altLang="en-US" smtClean="0"/>
              <a:t>2025/4/28</a:t>
            </a:fld>
            <a:endParaRPr lang="ja-JP" altLang="en-US"/>
          </a:p>
        </p:txBody>
      </p:sp>
      <p:sp>
        <p:nvSpPr>
          <p:cNvPr id="4" name="タイトル 3">
            <a:extLst>
              <a:ext uri="{FF2B5EF4-FFF2-40B4-BE49-F238E27FC236}">
                <a16:creationId xmlns:a16="http://schemas.microsoft.com/office/drawing/2014/main" id="{0C92C8D7-8A10-4251-4016-5226491A658E}"/>
              </a:ext>
            </a:extLst>
          </p:cNvPr>
          <p:cNvSpPr>
            <a:spLocks noGrp="1"/>
          </p:cNvSpPr>
          <p:nvPr>
            <p:ph type="title"/>
          </p:nvPr>
        </p:nvSpPr>
        <p:spPr/>
        <p:txBody>
          <a:bodyPr>
            <a:normAutofit/>
          </a:bodyPr>
          <a:lstStyle/>
          <a:p>
            <a:r>
              <a:rPr lang="en-US" altLang="ja-JP" dirty="0">
                <a:latin typeface="Arial" panose="020B0604020202020204" pitchFamily="34" charset="0"/>
                <a:cs typeface="Arial" panose="020B0604020202020204" pitchFamily="34" charset="0"/>
              </a:rPr>
              <a:t>Concept of Electrical Circuit</a:t>
            </a:r>
            <a:endParaRPr kumimoji="1" lang="ja-JP" altLang="en-US" dirty="0">
              <a:latin typeface="Arial" panose="020B0604020202020204" pitchFamily="34" charset="0"/>
              <a:cs typeface="Arial" panose="020B0604020202020204" pitchFamily="34" charset="0"/>
            </a:endParaRPr>
          </a:p>
        </p:txBody>
      </p:sp>
      <p:sp>
        <p:nvSpPr>
          <p:cNvPr id="6" name="テキスト ボックス 5">
            <a:extLst>
              <a:ext uri="{FF2B5EF4-FFF2-40B4-BE49-F238E27FC236}">
                <a16:creationId xmlns:a16="http://schemas.microsoft.com/office/drawing/2014/main" id="{8185350A-913F-1E73-6188-0FCF77BB91BE}"/>
              </a:ext>
            </a:extLst>
          </p:cNvPr>
          <p:cNvSpPr txBox="1"/>
          <p:nvPr/>
        </p:nvSpPr>
        <p:spPr>
          <a:xfrm>
            <a:off x="768627" y="1257919"/>
            <a:ext cx="10853530" cy="2031325"/>
          </a:xfrm>
          <a:prstGeom prst="rect">
            <a:avLst/>
          </a:prstGeom>
          <a:noFill/>
        </p:spPr>
        <p:txBody>
          <a:bodyPr wrap="square">
            <a:spAutoFit/>
          </a:bodyPr>
          <a:lstStyle/>
          <a:p>
            <a:r>
              <a:rPr lang="en-US" altLang="ja-JP" dirty="0">
                <a:latin typeface="Arial" panose="020B0604020202020204" pitchFamily="34" charset="0"/>
                <a:cs typeface="Arial" panose="020B0604020202020204" pitchFamily="34" charset="0"/>
              </a:rPr>
              <a:t>When a cell (or battery) is connected to a lamp, as shown in the picture, the lamp lights up. </a:t>
            </a:r>
          </a:p>
          <a:p>
            <a:r>
              <a:rPr lang="en-US" altLang="ja-JP" dirty="0">
                <a:latin typeface="Arial" panose="020B0604020202020204" pitchFamily="34" charset="0"/>
                <a:cs typeface="Arial" panose="020B0604020202020204" pitchFamily="34" charset="0"/>
              </a:rPr>
              <a:t>This happens because electricity flows from the cell. In fact, tiny particles called electrons move from the negative terminal to the positive terminal. These moving electrons make the lamp light up.</a:t>
            </a: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Electrons have a negative charge. To describe electric current, we say that positive charges move from the positive terminal to the negative terminal. This flow of positive charge is called electric current and is written as I.</a:t>
            </a:r>
            <a:endParaRPr lang="ja-JP" altLang="en-US"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CD2F33DE-BC63-BBD8-106B-4CD44D8D5DA5}"/>
              </a:ext>
            </a:extLst>
          </p:cNvPr>
          <p:cNvPicPr>
            <a:picLocks noChangeAspect="1"/>
          </p:cNvPicPr>
          <p:nvPr/>
        </p:nvPicPr>
        <p:blipFill>
          <a:blip r:embed="rId2"/>
          <a:stretch>
            <a:fillRect/>
          </a:stretch>
        </p:blipFill>
        <p:spPr>
          <a:xfrm>
            <a:off x="7348797" y="3260538"/>
            <a:ext cx="3756986" cy="2339543"/>
          </a:xfrm>
          <a:prstGeom prst="rect">
            <a:avLst/>
          </a:prstGeom>
        </p:spPr>
      </p:pic>
      <p:sp>
        <p:nvSpPr>
          <p:cNvPr id="8" name="TextBox 6">
            <a:extLst>
              <a:ext uri="{FF2B5EF4-FFF2-40B4-BE49-F238E27FC236}">
                <a16:creationId xmlns:a16="http://schemas.microsoft.com/office/drawing/2014/main" id="{9DA357AF-2067-9E99-8C51-88480D7FF8A1}"/>
              </a:ext>
            </a:extLst>
          </p:cNvPr>
          <p:cNvSpPr txBox="1"/>
          <p:nvPr/>
        </p:nvSpPr>
        <p:spPr>
          <a:xfrm>
            <a:off x="8748964" y="5763847"/>
            <a:ext cx="1737527" cy="276999"/>
          </a:xfrm>
          <a:prstGeom prst="rect">
            <a:avLst/>
          </a:prstGeom>
          <a:noFill/>
        </p:spPr>
        <p:txBody>
          <a:bodyPr wrap="none" rtlCol="0">
            <a:spAutoFit/>
          </a:bodyPr>
          <a:lstStyle/>
          <a:p>
            <a:pPr algn="ctr"/>
            <a:r>
              <a:rPr kumimoji="1" lang="en-US" sz="1200" dirty="0">
                <a:latin typeface="Arial" panose="020B0604020202020204" pitchFamily="34" charset="0"/>
                <a:ea typeface="Yu Gothic" panose="020B0400000000000000" pitchFamily="34" charset="-128"/>
                <a:cs typeface="Arial" panose="020B0604020202020204" pitchFamily="34" charset="0"/>
              </a:rPr>
              <a:t>A simple electric circuit</a:t>
            </a:r>
          </a:p>
        </p:txBody>
      </p:sp>
      <p:sp>
        <p:nvSpPr>
          <p:cNvPr id="10" name="テキスト ボックス 9">
            <a:extLst>
              <a:ext uri="{FF2B5EF4-FFF2-40B4-BE49-F238E27FC236}">
                <a16:creationId xmlns:a16="http://schemas.microsoft.com/office/drawing/2014/main" id="{795E18B8-7308-63F1-6AB7-52DBD19CE334}"/>
              </a:ext>
            </a:extLst>
          </p:cNvPr>
          <p:cNvSpPr txBox="1"/>
          <p:nvPr/>
        </p:nvSpPr>
        <p:spPr>
          <a:xfrm>
            <a:off x="768627" y="3942667"/>
            <a:ext cx="6096000" cy="1477328"/>
          </a:xfrm>
          <a:prstGeom prst="rect">
            <a:avLst/>
          </a:prstGeom>
          <a:noFill/>
        </p:spPr>
        <p:txBody>
          <a:bodyPr wrap="square">
            <a:spAutoFit/>
          </a:bodyPr>
          <a:lstStyle/>
          <a:p>
            <a:r>
              <a:rPr lang="en-US" altLang="ja-JP" dirty="0">
                <a:latin typeface="Arial" panose="020B0604020202020204" pitchFamily="34" charset="0"/>
                <a:cs typeface="Arial" panose="020B0604020202020204" pitchFamily="34" charset="0"/>
              </a:rPr>
              <a:t>A cell, battery, or power source gives energy to a circuit. This energy is called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electromotive force (EMF). </a:t>
            </a:r>
            <a:r>
              <a:rPr lang="en-US" altLang="ja-JP" dirty="0">
                <a:latin typeface="Arial" panose="020B0604020202020204" pitchFamily="34" charset="0"/>
                <a:cs typeface="Arial" panose="020B0604020202020204" pitchFamily="34" charset="0"/>
              </a:rPr>
              <a:t>EMF is what pushes the electric current to move through a circuit. In other words, a current can only flow if there is an EMF to start it.</a:t>
            </a:r>
            <a:endParaRPr lang="ja-JP" altLang="en-US" dirty="0">
              <a:latin typeface="Arial" panose="020B0604020202020204" pitchFamily="34" charset="0"/>
              <a:cs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98809D5C-0F75-C96E-2F5E-F808E81A868A}"/>
              </a:ext>
            </a:extLst>
          </p:cNvPr>
          <p:cNvSpPr>
            <a:spLocks noGrp="1"/>
          </p:cNvSpPr>
          <p:nvPr>
            <p:ph type="sldNum" sz="quarter" idx="10"/>
          </p:nvPr>
        </p:nvSpPr>
        <p:spPr/>
        <p:txBody>
          <a:bodyPr/>
          <a:lstStyle/>
          <a:p>
            <a:fld id="{655ECA72-7C51-4053-A00F-47BEF0418ED9}" type="slidenum">
              <a:rPr lang="ja-JP" altLang="en-US" sz="2800" smtClean="0">
                <a:latin typeface="Arial" panose="020B0604020202020204" pitchFamily="34" charset="0"/>
                <a:cs typeface="Arial" panose="020B0604020202020204" pitchFamily="34" charset="0"/>
              </a:rPr>
              <a:pPr/>
              <a:t>2</a:t>
            </a:fld>
            <a:endParaRPr lang="ja-JP"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087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15862E08-6B18-3368-31AF-041868CDCD9D}"/>
              </a:ext>
            </a:extLst>
          </p:cNvPr>
          <p:cNvSpPr>
            <a:spLocks noGrp="1"/>
          </p:cNvSpPr>
          <p:nvPr>
            <p:ph type="dt" sz="half" idx="11"/>
          </p:nvPr>
        </p:nvSpPr>
        <p:spPr/>
        <p:txBody>
          <a:bodyPr/>
          <a:lstStyle/>
          <a:p>
            <a:fld id="{4495123B-C68E-4AD7-9BBC-1B20A9E7E157}" type="datetime1">
              <a:rPr lang="ja-JP" altLang="en-US" smtClean="0"/>
              <a:t>2025/4/28</a:t>
            </a:fld>
            <a:endParaRPr lang="ja-JP" altLang="en-US"/>
          </a:p>
        </p:txBody>
      </p:sp>
      <p:sp>
        <p:nvSpPr>
          <p:cNvPr id="4" name="タイトル 3">
            <a:extLst>
              <a:ext uri="{FF2B5EF4-FFF2-40B4-BE49-F238E27FC236}">
                <a16:creationId xmlns:a16="http://schemas.microsoft.com/office/drawing/2014/main" id="{053A0FA0-DB69-427F-A221-E01BA12F715F}"/>
              </a:ext>
            </a:extLst>
          </p:cNvPr>
          <p:cNvSpPr>
            <a:spLocks noGrp="1"/>
          </p:cNvSpPr>
          <p:nvPr>
            <p:ph type="title"/>
          </p:nvPr>
        </p:nvSpPr>
        <p:spPr/>
        <p:txBody>
          <a:bodyPr/>
          <a:lstStyle/>
          <a:p>
            <a:r>
              <a:rPr kumimoji="1" lang="en-US" altLang="ja-JP" dirty="0"/>
              <a:t>Charge and Current</a:t>
            </a:r>
            <a:endParaRPr kumimoji="1" lang="ja-JP" altLang="en-US" dirty="0"/>
          </a:p>
        </p:txBody>
      </p:sp>
      <p:sp>
        <p:nvSpPr>
          <p:cNvPr id="6" name="テキスト ボックス 5">
            <a:extLst>
              <a:ext uri="{FF2B5EF4-FFF2-40B4-BE49-F238E27FC236}">
                <a16:creationId xmlns:a16="http://schemas.microsoft.com/office/drawing/2014/main" id="{D926D63D-371B-A7BD-9631-B52891E16F63}"/>
              </a:ext>
            </a:extLst>
          </p:cNvPr>
          <p:cNvSpPr txBox="1"/>
          <p:nvPr/>
        </p:nvSpPr>
        <p:spPr>
          <a:xfrm>
            <a:off x="497149" y="1191402"/>
            <a:ext cx="10939477" cy="4801314"/>
          </a:xfrm>
          <a:prstGeom prst="rect">
            <a:avLst/>
          </a:prstGeom>
          <a:noFill/>
        </p:spPr>
        <p:txBody>
          <a:bodyPr wrap="square">
            <a:spAutoFit/>
          </a:bodyPr>
          <a:lstStyle/>
          <a:p>
            <a:r>
              <a:rPr lang="en-US" altLang="ja-JP" dirty="0">
                <a:latin typeface="Arial" panose="020B0604020202020204" pitchFamily="34" charset="0"/>
                <a:cs typeface="Arial" panose="020B0604020202020204" pitchFamily="34" charset="0"/>
              </a:rPr>
              <a:t>The most basic idea in an electric circuit is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electric charge</a:t>
            </a:r>
            <a:r>
              <a:rPr lang="en-US" altLang="ja-JP" dirty="0">
                <a:latin typeface="Arial" panose="020B0604020202020204" pitchFamily="34" charset="0"/>
                <a:cs typeface="Arial" panose="020B0604020202020204" pitchFamily="34" charset="0"/>
              </a:rPr>
              <a:t>. Charge is a property of tiny particles (like electrons) that make up everything around us. We measure charge in coulombs (C). One coulomb has about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6.24 × 10¹⁸ electrons</a:t>
            </a:r>
            <a:r>
              <a:rPr lang="en-US" altLang="ja-JP" dirty="0">
                <a:latin typeface="Arial" panose="020B0604020202020204" pitchFamily="34" charset="0"/>
                <a:cs typeface="Arial" panose="020B0604020202020204" pitchFamily="34" charset="0"/>
              </a:rPr>
              <a:t>.</a:t>
            </a: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Charge cannot be created or destroyed. It can only move from one place to another. This rule is called the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law of conservation of charge</a:t>
            </a:r>
            <a:r>
              <a:rPr lang="en-US" altLang="ja-JP" dirty="0">
                <a:latin typeface="Arial" panose="020B0604020202020204" pitchFamily="34" charset="0"/>
                <a:cs typeface="Arial" panose="020B0604020202020204" pitchFamily="34" charset="0"/>
              </a:rPr>
              <a:t>.</a:t>
            </a: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When a wire is connected to a battery, the battery pushes the charges and makes them move. Positive charges move in one direction, and negative charges move in the other. This movement is called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electric current</a:t>
            </a:r>
            <a:r>
              <a:rPr lang="en-US" altLang="ja-JP" dirty="0">
                <a:latin typeface="Arial" panose="020B0604020202020204" pitchFamily="34" charset="0"/>
                <a:cs typeface="Arial" panose="020B0604020202020204" pitchFamily="34" charset="0"/>
              </a:rPr>
              <a:t>. By tradition, we say that electric current flows in the direction of the positive charges.</a:t>
            </a:r>
            <a:endParaRPr lang="ja-JP" altLang="en-US" dirty="0">
              <a:latin typeface="Arial" panose="020B0604020202020204" pitchFamily="34" charset="0"/>
              <a:cs typeface="Arial" panose="020B0604020202020204" pitchFamily="34" charset="0"/>
            </a:endParaRPr>
          </a:p>
        </p:txBody>
      </p:sp>
      <p:pic>
        <p:nvPicPr>
          <p:cNvPr id="7" name="Picture 4">
            <a:extLst>
              <a:ext uri="{FF2B5EF4-FFF2-40B4-BE49-F238E27FC236}">
                <a16:creationId xmlns:a16="http://schemas.microsoft.com/office/drawing/2014/main" id="{865BE73A-364D-BFB9-98F4-086D7387472B}"/>
              </a:ext>
            </a:extLst>
          </p:cNvPr>
          <p:cNvPicPr>
            <a:picLocks noChangeAspect="1"/>
          </p:cNvPicPr>
          <p:nvPr/>
        </p:nvPicPr>
        <p:blipFill>
          <a:blip r:embed="rId2"/>
          <a:stretch>
            <a:fillRect/>
          </a:stretch>
        </p:blipFill>
        <p:spPr>
          <a:xfrm>
            <a:off x="1012925" y="3065479"/>
            <a:ext cx="3452159" cy="1813717"/>
          </a:xfrm>
          <a:prstGeom prst="rect">
            <a:avLst/>
          </a:prstGeom>
        </p:spPr>
      </p:pic>
      <p:sp>
        <p:nvSpPr>
          <p:cNvPr id="9" name="テキスト ボックス 8">
            <a:extLst>
              <a:ext uri="{FF2B5EF4-FFF2-40B4-BE49-F238E27FC236}">
                <a16:creationId xmlns:a16="http://schemas.microsoft.com/office/drawing/2014/main" id="{03ED973E-3DA7-998D-522F-AB1E014F0897}"/>
              </a:ext>
            </a:extLst>
          </p:cNvPr>
          <p:cNvSpPr txBox="1"/>
          <p:nvPr/>
        </p:nvSpPr>
        <p:spPr>
          <a:xfrm>
            <a:off x="4825524" y="3592059"/>
            <a:ext cx="6611101" cy="655263"/>
          </a:xfrm>
          <a:prstGeom prst="rect">
            <a:avLst/>
          </a:prstGeom>
          <a:noFill/>
        </p:spPr>
        <p:txBody>
          <a:bodyPr wrap="square">
            <a:spAutoFit/>
          </a:bodyPr>
          <a:lstStyle/>
          <a:p>
            <a:r>
              <a:rPr lang="en-US" altLang="ja-JP" dirty="0">
                <a:latin typeface="Arial" panose="020B0604020202020204" pitchFamily="34" charset="0"/>
                <a:cs typeface="Arial" panose="020B0604020202020204" pitchFamily="34" charset="0"/>
              </a:rPr>
              <a:t>Electric current is how fast electric charge moves over time. It is measured in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amperes (A)</a:t>
            </a:r>
            <a:r>
              <a:rPr lang="en-US" altLang="ja-JP" dirty="0">
                <a:latin typeface="Arial" panose="020B0604020202020204" pitchFamily="34" charset="0"/>
                <a:cs typeface="Arial" panose="020B0604020202020204" pitchFamily="34" charset="0"/>
              </a:rPr>
              <a:t>.</a:t>
            </a:r>
            <a:endParaRPr lang="ja-JP" altLang="en-US" dirty="0">
              <a:latin typeface="Arial" panose="020B0604020202020204" pitchFamily="34" charset="0"/>
              <a:cs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F9D71016-7206-45FF-CEE5-53AD7FCB1914}"/>
              </a:ext>
            </a:extLst>
          </p:cNvPr>
          <p:cNvSpPr>
            <a:spLocks noGrp="1"/>
          </p:cNvSpPr>
          <p:nvPr>
            <p:ph type="sldNum" sz="quarter" idx="10"/>
          </p:nvPr>
        </p:nvSpPr>
        <p:spPr/>
        <p:txBody>
          <a:bodyPr/>
          <a:lstStyle/>
          <a:p>
            <a:fld id="{655ECA72-7C51-4053-A00F-47BEF0418ED9}" type="slidenum">
              <a:rPr lang="ja-JP" altLang="en-US" sz="2800" smtClean="0"/>
              <a:pPr/>
              <a:t>3</a:t>
            </a:fld>
            <a:endParaRPr lang="ja-JP" altLang="en-US" sz="2000" dirty="0"/>
          </a:p>
        </p:txBody>
      </p:sp>
    </p:spTree>
    <p:extLst>
      <p:ext uri="{BB962C8B-B14F-4D97-AF65-F5344CB8AC3E}">
        <p14:creationId xmlns:p14="http://schemas.microsoft.com/office/powerpoint/2010/main" val="2579171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F4D583CE-C258-EA03-CEA7-6AC8F18FA3E6}"/>
              </a:ext>
            </a:extLst>
          </p:cNvPr>
          <p:cNvSpPr>
            <a:spLocks noGrp="1"/>
          </p:cNvSpPr>
          <p:nvPr>
            <p:ph type="dt" sz="half" idx="11"/>
          </p:nvPr>
        </p:nvSpPr>
        <p:spPr/>
        <p:txBody>
          <a:bodyPr/>
          <a:lstStyle/>
          <a:p>
            <a:fld id="{C2BD63F9-9738-467C-BD32-E372AF02247C}" type="datetime1">
              <a:rPr lang="ja-JP" altLang="en-US" smtClean="0"/>
              <a:t>2025/4/28</a:t>
            </a:fld>
            <a:endParaRPr lang="ja-JP" altLang="en-US"/>
          </a:p>
        </p:txBody>
      </p:sp>
      <p:sp>
        <p:nvSpPr>
          <p:cNvPr id="4" name="タイトル 3">
            <a:extLst>
              <a:ext uri="{FF2B5EF4-FFF2-40B4-BE49-F238E27FC236}">
                <a16:creationId xmlns:a16="http://schemas.microsoft.com/office/drawing/2014/main" id="{56848DDA-782A-E937-70FB-F8FE288D423C}"/>
              </a:ext>
            </a:extLst>
          </p:cNvPr>
          <p:cNvSpPr>
            <a:spLocks noGrp="1"/>
          </p:cNvSpPr>
          <p:nvPr>
            <p:ph type="title"/>
          </p:nvPr>
        </p:nvSpPr>
        <p:spPr/>
        <p:txBody>
          <a:bodyPr/>
          <a:lstStyle/>
          <a:p>
            <a:r>
              <a:rPr lang="en-US" altLang="ja-JP" dirty="0"/>
              <a:t>(Electric) Current</a:t>
            </a:r>
            <a:endParaRPr kumimoji="1" lang="ja-JP" altLang="en-US" dirty="0"/>
          </a:p>
        </p:txBody>
      </p:sp>
      <p:sp>
        <p:nvSpPr>
          <p:cNvPr id="6" name="テキスト ボックス 5">
            <a:extLst>
              <a:ext uri="{FF2B5EF4-FFF2-40B4-BE49-F238E27FC236}">
                <a16:creationId xmlns:a16="http://schemas.microsoft.com/office/drawing/2014/main" id="{54269044-69E3-0AF1-767A-ECCA2E08E5C9}"/>
              </a:ext>
            </a:extLst>
          </p:cNvPr>
          <p:cNvSpPr txBox="1"/>
          <p:nvPr/>
        </p:nvSpPr>
        <p:spPr>
          <a:xfrm>
            <a:off x="225285" y="1188405"/>
            <a:ext cx="10151165" cy="646331"/>
          </a:xfrm>
          <a:prstGeom prst="rect">
            <a:avLst/>
          </a:prstGeom>
          <a:noFill/>
        </p:spPr>
        <p:txBody>
          <a:bodyPr wrap="square">
            <a:spAutoFit/>
          </a:bodyPr>
          <a:lstStyle/>
          <a:p>
            <a:r>
              <a:rPr lang="en-US" altLang="ja-JP" dirty="0">
                <a:latin typeface="Arial" panose="020B0604020202020204" pitchFamily="34" charset="0"/>
                <a:cs typeface="Arial" panose="020B0604020202020204" pitchFamily="34" charset="0"/>
              </a:rPr>
              <a:t>Current refers to the flow of electric charge in a circuit. The relationship between current</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 </a:t>
            </a:r>
            <a:r>
              <a:rPr lang="ja-JP" altLang="en-US" b="1" dirty="0">
                <a:solidFill>
                  <a:schemeClr val="accent1">
                    <a:lumMod val="60000"/>
                    <a:lumOff val="40000"/>
                  </a:schemeClr>
                </a:solidFill>
                <a:latin typeface="Arial" panose="020B0604020202020204" pitchFamily="34" charset="0"/>
                <a:cs typeface="Arial" panose="020B0604020202020204" pitchFamily="34" charset="0"/>
              </a:rPr>
              <a:t>𝑖</a:t>
            </a:r>
            <a:r>
              <a:rPr lang="en-US" altLang="ja-JP" dirty="0">
                <a:latin typeface="Arial" panose="020B0604020202020204" pitchFamily="34" charset="0"/>
                <a:cs typeface="Arial" panose="020B0604020202020204" pitchFamily="34" charset="0"/>
              </a:rPr>
              <a:t>, charge </a:t>
            </a:r>
            <a:r>
              <a:rPr lang="ja-JP" altLang="en-US" b="1" dirty="0">
                <a:solidFill>
                  <a:schemeClr val="accent1">
                    <a:lumMod val="60000"/>
                    <a:lumOff val="40000"/>
                  </a:schemeClr>
                </a:solidFill>
                <a:latin typeface="Arial" panose="020B0604020202020204" pitchFamily="34" charset="0"/>
                <a:cs typeface="Arial" panose="020B0604020202020204" pitchFamily="34" charset="0"/>
              </a:rPr>
              <a:t>𝑞</a:t>
            </a:r>
            <a:r>
              <a:rPr lang="en-US" altLang="ja-JP" dirty="0">
                <a:latin typeface="Arial" panose="020B0604020202020204" pitchFamily="34" charset="0"/>
                <a:cs typeface="Arial" panose="020B0604020202020204" pitchFamily="34" charset="0"/>
              </a:rPr>
              <a:t>, and time </a:t>
            </a:r>
            <a:r>
              <a:rPr lang="ja-JP" altLang="en-US" b="1" dirty="0">
                <a:solidFill>
                  <a:schemeClr val="accent1">
                    <a:lumMod val="60000"/>
                    <a:lumOff val="40000"/>
                  </a:schemeClr>
                </a:solidFill>
                <a:latin typeface="Arial" panose="020B0604020202020204" pitchFamily="34" charset="0"/>
                <a:cs typeface="Arial" panose="020B0604020202020204" pitchFamily="34" charset="0"/>
              </a:rPr>
              <a:t>𝑡</a:t>
            </a:r>
            <a:r>
              <a:rPr lang="ja-JP" altLang="en-US" dirty="0">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is</a:t>
            </a:r>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310AE21F-B53D-E021-09AC-66FA9DBAA63D}"/>
                  </a:ext>
                </a:extLst>
              </p:cNvPr>
              <p:cNvSpPr txBox="1"/>
              <p:nvPr/>
            </p:nvSpPr>
            <p:spPr>
              <a:xfrm>
                <a:off x="2189954" y="1669230"/>
                <a:ext cx="6096000" cy="6766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2000" b="0" i="1" smtClean="0">
                          <a:latin typeface="Cambria Math" panose="02040503050406030204" pitchFamily="18" charset="0"/>
                        </a:rPr>
                        <m:t>𝑖</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𝑑𝑞</m:t>
                          </m:r>
                        </m:num>
                        <m:den>
                          <m:r>
                            <a:rPr lang="en-US" altLang="ja-JP" sz="2000" b="0" i="1" smtClean="0">
                              <a:latin typeface="Cambria Math" panose="02040503050406030204" pitchFamily="18" charset="0"/>
                            </a:rPr>
                            <m:t>𝑑𝑡</m:t>
                          </m:r>
                        </m:den>
                      </m:f>
                    </m:oMath>
                  </m:oMathPara>
                </a14:m>
                <a:endParaRPr lang="ja-JP" altLang="en-US" sz="2000" dirty="0">
                  <a:latin typeface="Arial" panose="020B0604020202020204" pitchFamily="34" charset="0"/>
                  <a:cs typeface="Arial" panose="020B0604020202020204" pitchFamily="34" charset="0"/>
                </a:endParaRPr>
              </a:p>
            </p:txBody>
          </p:sp>
        </mc:Choice>
        <mc:Fallback xmlns="">
          <p:sp>
            <p:nvSpPr>
              <p:cNvPr id="8" name="テキスト ボックス 7">
                <a:extLst>
                  <a:ext uri="{FF2B5EF4-FFF2-40B4-BE49-F238E27FC236}">
                    <a16:creationId xmlns:a16="http://schemas.microsoft.com/office/drawing/2014/main" id="{310AE21F-B53D-E021-09AC-66FA9DBAA63D}"/>
                  </a:ext>
                </a:extLst>
              </p:cNvPr>
              <p:cNvSpPr txBox="1">
                <a:spLocks noRot="1" noChangeAspect="1" noMove="1" noResize="1" noEditPoints="1" noAdjustHandles="1" noChangeArrowheads="1" noChangeShapeType="1" noTextEdit="1"/>
              </p:cNvSpPr>
              <p:nvPr/>
            </p:nvSpPr>
            <p:spPr>
              <a:xfrm>
                <a:off x="2189954" y="1669230"/>
                <a:ext cx="6096000" cy="676660"/>
              </a:xfrm>
              <a:prstGeom prst="rect">
                <a:avLst/>
              </a:prstGeom>
              <a:blipFill>
                <a:blip r:embed="rId2"/>
                <a:stretch>
                  <a:fillRect/>
                </a:stretch>
              </a:blipFill>
            </p:spPr>
            <p:txBody>
              <a:bodyPr/>
              <a:lstStyle/>
              <a:p>
                <a:r>
                  <a:rPr lang="ja-JP" altLang="en-US">
                    <a:noFill/>
                  </a:rPr>
                  <a:t> </a:t>
                </a:r>
              </a:p>
            </p:txBody>
          </p:sp>
        </mc:Fallback>
      </mc:AlternateContent>
      <p:sp>
        <p:nvSpPr>
          <p:cNvPr id="10" name="テキスト ボックス 9">
            <a:extLst>
              <a:ext uri="{FF2B5EF4-FFF2-40B4-BE49-F238E27FC236}">
                <a16:creationId xmlns:a16="http://schemas.microsoft.com/office/drawing/2014/main" id="{474E769E-5A57-9396-765B-05F7DB47C7AC}"/>
              </a:ext>
            </a:extLst>
          </p:cNvPr>
          <p:cNvSpPr txBox="1"/>
          <p:nvPr/>
        </p:nvSpPr>
        <p:spPr>
          <a:xfrm>
            <a:off x="225286" y="2422275"/>
            <a:ext cx="10369634" cy="369332"/>
          </a:xfrm>
          <a:prstGeom prst="rect">
            <a:avLst/>
          </a:prstGeom>
          <a:noFill/>
        </p:spPr>
        <p:txBody>
          <a:bodyPr wrap="square">
            <a:spAutoFit/>
          </a:bodyPr>
          <a:lstStyle/>
          <a:p>
            <a:pPr marL="0" indent="0">
              <a:spcBef>
                <a:spcPts val="1200"/>
              </a:spcBef>
              <a:buNone/>
            </a:pPr>
            <a:r>
              <a:rPr lang="en-US" altLang="ja-JP" sz="1800" dirty="0">
                <a:latin typeface="Arial" panose="020B0604020202020204" pitchFamily="34" charset="0"/>
                <a:cs typeface="Arial" panose="020B0604020202020204" pitchFamily="34" charset="0"/>
              </a:rPr>
              <a:t>where </a:t>
            </a:r>
            <a:r>
              <a:rPr lang="en-US" altLang="ja-JP" sz="1800" b="1" dirty="0">
                <a:solidFill>
                  <a:schemeClr val="accent1">
                    <a:lumMod val="60000"/>
                    <a:lumOff val="40000"/>
                  </a:schemeClr>
                </a:solidFill>
                <a:latin typeface="Arial" panose="020B0604020202020204" pitchFamily="34" charset="0"/>
                <a:cs typeface="Arial" panose="020B0604020202020204" pitchFamily="34" charset="0"/>
              </a:rPr>
              <a:t>current is measured in amperes (A)</a:t>
            </a:r>
            <a:r>
              <a:rPr lang="en-US" altLang="ja-JP" sz="1800" dirty="0">
                <a:latin typeface="Arial" panose="020B0604020202020204" pitchFamily="34" charset="0"/>
                <a:cs typeface="Arial" panose="020B0604020202020204" pitchFamily="34" charset="0"/>
              </a:rPr>
              <a:t>, and 1 ampere [A] = 1 coulomb/second [C/s]. </a:t>
            </a: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0AFA7F7B-A3E5-FB62-0687-1A3144681401}"/>
                  </a:ext>
                </a:extLst>
              </p:cNvPr>
              <p:cNvSpPr txBox="1"/>
              <p:nvPr/>
            </p:nvSpPr>
            <p:spPr>
              <a:xfrm>
                <a:off x="225285" y="2756077"/>
                <a:ext cx="11635409" cy="1477328"/>
              </a:xfrm>
              <a:prstGeom prst="rect">
                <a:avLst/>
              </a:prstGeom>
              <a:noFill/>
            </p:spPr>
            <p:txBody>
              <a:bodyPr wrap="square">
                <a:spAutoFit/>
              </a:bodyPr>
              <a:lstStyle/>
              <a:p>
                <a:pPr marL="742950" lvl="1" indent="-285750">
                  <a:spcBef>
                    <a:spcPts val="0"/>
                  </a:spcBef>
                  <a:buFont typeface="Arial" panose="020B0604020202020204" pitchFamily="34" charset="0"/>
                  <a:buChar char="•"/>
                </a:pPr>
                <a:r>
                  <a:rPr lang="en-US" altLang="ja-JP" dirty="0">
                    <a:latin typeface="Arial" panose="020B0604020202020204" pitchFamily="34" charset="0"/>
                    <a:cs typeface="Arial" panose="020B0604020202020204" pitchFamily="34" charset="0"/>
                  </a:rPr>
                  <a:t>If the electric current stays the same and does not change over time, it is called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direct current (DC)</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We use the symbol </a:t>
                </a:r>
                <a14:m>
                  <m:oMath xmlns:m="http://schemas.openxmlformats.org/officeDocument/2006/math">
                    <m:r>
                      <a:rPr lang="en-US" altLang="ja-JP" b="1" i="1" dirty="0" smtClean="0">
                        <a:solidFill>
                          <a:schemeClr val="accent1">
                            <a:lumMod val="60000"/>
                            <a:lumOff val="40000"/>
                          </a:schemeClr>
                        </a:solidFill>
                        <a:latin typeface="Cambria Math" panose="02040503050406030204" pitchFamily="18" charset="0"/>
                      </a:rPr>
                      <m:t>𝑰</m:t>
                    </m:r>
                  </m:oMath>
                </a14:m>
                <a:r>
                  <a:rPr lang="en-US" altLang="ja-JP" dirty="0">
                    <a:latin typeface="Arial" panose="020B0604020202020204" pitchFamily="34" charset="0"/>
                    <a:cs typeface="Arial" panose="020B0604020202020204" pitchFamily="34" charset="0"/>
                  </a:rPr>
                  <a:t> to show this kind of steady current.</a:t>
                </a:r>
              </a:p>
              <a:p>
                <a:pPr marL="742950" lvl="1" indent="-285750">
                  <a:spcBef>
                    <a:spcPts val="0"/>
                  </a:spcBef>
                  <a:buFont typeface="Arial" panose="020B0604020202020204" pitchFamily="34" charset="0"/>
                  <a:buChar char="•"/>
                </a:pPr>
                <a:endParaRPr lang="en-US" altLang="ja-JP" dirty="0">
                  <a:latin typeface="Arial" panose="020B0604020202020204" pitchFamily="34" charset="0"/>
                  <a:cs typeface="Arial" panose="020B0604020202020204" pitchFamily="34" charset="0"/>
                </a:endParaRPr>
              </a:p>
              <a:p>
                <a:pPr marL="742950" lvl="1" indent="-285750">
                  <a:spcBef>
                    <a:spcPts val="0"/>
                  </a:spcBef>
                  <a:buFont typeface="Arial" panose="020B0604020202020204" pitchFamily="34" charset="0"/>
                  <a:buChar char="•"/>
                </a:pPr>
                <a:r>
                  <a:rPr lang="en-US" altLang="ja-JP" dirty="0">
                    <a:latin typeface="Arial" panose="020B0604020202020204" pitchFamily="34" charset="0"/>
                    <a:cs typeface="Arial" panose="020B0604020202020204" pitchFamily="34" charset="0"/>
                  </a:rPr>
                  <a:t>If the current changes over time, like going up and down in a wave, it is called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alternating current (AC)</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A common type of AC is the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sinusoidal current</a:t>
                </a:r>
                <a:r>
                  <a:rPr lang="en-US" altLang="ja-JP" dirty="0">
                    <a:latin typeface="Arial" panose="020B0604020202020204" pitchFamily="34" charset="0"/>
                    <a:cs typeface="Arial" panose="020B0604020202020204" pitchFamily="34" charset="0"/>
                  </a:rPr>
                  <a:t>. We use the symbol</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14:m>
                  <m:oMath xmlns:m="http://schemas.openxmlformats.org/officeDocument/2006/math">
                    <m:r>
                      <a:rPr lang="en-US" altLang="ja-JP" b="1" i="1" dirty="0" smtClean="0">
                        <a:solidFill>
                          <a:schemeClr val="accent1">
                            <a:lumMod val="60000"/>
                            <a:lumOff val="40000"/>
                          </a:schemeClr>
                        </a:solidFill>
                        <a:latin typeface="Cambria Math" panose="02040503050406030204" pitchFamily="18" charset="0"/>
                      </a:rPr>
                      <m:t>𝒊</m:t>
                    </m:r>
                  </m:oMath>
                </a14:m>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to show a changing current.</a:t>
                </a:r>
              </a:p>
            </p:txBody>
          </p:sp>
        </mc:Choice>
        <mc:Fallback xmlns="">
          <p:sp>
            <p:nvSpPr>
              <p:cNvPr id="12" name="テキスト ボックス 11">
                <a:extLst>
                  <a:ext uri="{FF2B5EF4-FFF2-40B4-BE49-F238E27FC236}">
                    <a16:creationId xmlns:a16="http://schemas.microsoft.com/office/drawing/2014/main" id="{0AFA7F7B-A3E5-FB62-0687-1A3144681401}"/>
                  </a:ext>
                </a:extLst>
              </p:cNvPr>
              <p:cNvSpPr txBox="1">
                <a:spLocks noRot="1" noChangeAspect="1" noMove="1" noResize="1" noEditPoints="1" noAdjustHandles="1" noChangeArrowheads="1" noChangeShapeType="1" noTextEdit="1"/>
              </p:cNvSpPr>
              <p:nvPr/>
            </p:nvSpPr>
            <p:spPr>
              <a:xfrm>
                <a:off x="225285" y="2756077"/>
                <a:ext cx="11635409" cy="1477328"/>
              </a:xfrm>
              <a:prstGeom prst="rect">
                <a:avLst/>
              </a:prstGeom>
              <a:blipFill>
                <a:blip r:embed="rId3"/>
                <a:stretch>
                  <a:fillRect t="-2066" b="-5785"/>
                </a:stretch>
              </a:blipFill>
            </p:spPr>
            <p:txBody>
              <a:bodyPr/>
              <a:lstStyle/>
              <a:p>
                <a:r>
                  <a:rPr lang="ja-JP" altLang="en-US">
                    <a:noFill/>
                  </a:rPr>
                  <a:t> </a:t>
                </a:r>
              </a:p>
            </p:txBody>
          </p:sp>
        </mc:Fallback>
      </mc:AlternateContent>
      <p:pic>
        <p:nvPicPr>
          <p:cNvPr id="13" name="Picture 8">
            <a:extLst>
              <a:ext uri="{FF2B5EF4-FFF2-40B4-BE49-F238E27FC236}">
                <a16:creationId xmlns:a16="http://schemas.microsoft.com/office/drawing/2014/main" id="{20E3930C-ED67-BEBE-FCB0-226E7B9AE2DF}"/>
              </a:ext>
            </a:extLst>
          </p:cNvPr>
          <p:cNvPicPr>
            <a:picLocks noChangeAspect="1"/>
          </p:cNvPicPr>
          <p:nvPr/>
        </p:nvPicPr>
        <p:blipFill rotWithShape="1">
          <a:blip r:embed="rId4">
            <a:biLevel thresh="75000"/>
          </a:blip>
          <a:srcRect b="54500"/>
          <a:stretch/>
        </p:blipFill>
        <p:spPr>
          <a:xfrm>
            <a:off x="1209457" y="4519287"/>
            <a:ext cx="2473935" cy="1795246"/>
          </a:xfrm>
          <a:prstGeom prst="rect">
            <a:avLst/>
          </a:prstGeom>
        </p:spPr>
      </p:pic>
      <p:pic>
        <p:nvPicPr>
          <p:cNvPr id="14" name="Picture 9">
            <a:extLst>
              <a:ext uri="{FF2B5EF4-FFF2-40B4-BE49-F238E27FC236}">
                <a16:creationId xmlns:a16="http://schemas.microsoft.com/office/drawing/2014/main" id="{4EA5B6F4-3E81-C6E6-50EE-AEC7D381522E}"/>
              </a:ext>
            </a:extLst>
          </p:cNvPr>
          <p:cNvPicPr>
            <a:picLocks noChangeAspect="1"/>
          </p:cNvPicPr>
          <p:nvPr/>
        </p:nvPicPr>
        <p:blipFill rotWithShape="1">
          <a:blip r:embed="rId4">
            <a:biLevel thresh="75000"/>
          </a:blip>
          <a:srcRect t="53793" b="4307"/>
          <a:stretch/>
        </p:blipFill>
        <p:spPr>
          <a:xfrm>
            <a:off x="6705281" y="4583702"/>
            <a:ext cx="2686526" cy="1795246"/>
          </a:xfrm>
          <a:prstGeom prst="rect">
            <a:avLst/>
          </a:prstGeom>
        </p:spPr>
      </p:pic>
      <p:sp>
        <p:nvSpPr>
          <p:cNvPr id="15" name="TextBox 10">
            <a:extLst>
              <a:ext uri="{FF2B5EF4-FFF2-40B4-BE49-F238E27FC236}">
                <a16:creationId xmlns:a16="http://schemas.microsoft.com/office/drawing/2014/main" id="{68EC046E-8A40-0AC7-6E85-686A4F226088}"/>
              </a:ext>
            </a:extLst>
          </p:cNvPr>
          <p:cNvSpPr txBox="1"/>
          <p:nvPr/>
        </p:nvSpPr>
        <p:spPr>
          <a:xfrm>
            <a:off x="3195611" y="4583702"/>
            <a:ext cx="2334292" cy="400110"/>
          </a:xfrm>
          <a:prstGeom prst="rect">
            <a:avLst/>
          </a:prstGeom>
          <a:noFill/>
        </p:spPr>
        <p:txBody>
          <a:bodyPr wrap="none" rtlCol="0">
            <a:spAutoFit/>
          </a:bodyPr>
          <a:lstStyle/>
          <a:p>
            <a:pPr algn="ctr"/>
            <a:r>
              <a:rPr kumimoji="1" lang="en-US" sz="2000" dirty="0">
                <a:latin typeface="Arial" panose="020B0604020202020204" pitchFamily="34" charset="0"/>
                <a:ea typeface="Yu Gothic" panose="020B0400000000000000" pitchFamily="34" charset="-128"/>
                <a:cs typeface="Arial" panose="020B0604020202020204" pitchFamily="34" charset="0"/>
              </a:rPr>
              <a:t>Direct current (DC)</a:t>
            </a:r>
          </a:p>
        </p:txBody>
      </p:sp>
      <p:sp>
        <p:nvSpPr>
          <p:cNvPr id="16" name="TextBox 11">
            <a:extLst>
              <a:ext uri="{FF2B5EF4-FFF2-40B4-BE49-F238E27FC236}">
                <a16:creationId xmlns:a16="http://schemas.microsoft.com/office/drawing/2014/main" id="{E9B06831-481F-E0F1-183A-168459E688E6}"/>
              </a:ext>
            </a:extLst>
          </p:cNvPr>
          <p:cNvSpPr txBox="1"/>
          <p:nvPr/>
        </p:nvSpPr>
        <p:spPr>
          <a:xfrm>
            <a:off x="7554820" y="4675849"/>
            <a:ext cx="2876108" cy="400110"/>
          </a:xfrm>
          <a:prstGeom prst="rect">
            <a:avLst/>
          </a:prstGeom>
          <a:noFill/>
        </p:spPr>
        <p:txBody>
          <a:bodyPr wrap="none" rtlCol="0">
            <a:spAutoFit/>
          </a:bodyPr>
          <a:lstStyle/>
          <a:p>
            <a:pPr algn="ctr"/>
            <a:r>
              <a:rPr kumimoji="1" lang="en-US" sz="2000" dirty="0">
                <a:latin typeface="Arial" panose="020B0604020202020204" pitchFamily="34" charset="0"/>
                <a:ea typeface="Yu Gothic" panose="020B0400000000000000" pitchFamily="34" charset="-128"/>
                <a:cs typeface="Arial" panose="020B0604020202020204" pitchFamily="34" charset="0"/>
              </a:rPr>
              <a:t>Alternating current (AC)</a:t>
            </a:r>
          </a:p>
        </p:txBody>
      </p:sp>
      <p:sp>
        <p:nvSpPr>
          <p:cNvPr id="5" name="スライド番号プレースホルダー 4">
            <a:extLst>
              <a:ext uri="{FF2B5EF4-FFF2-40B4-BE49-F238E27FC236}">
                <a16:creationId xmlns:a16="http://schemas.microsoft.com/office/drawing/2014/main" id="{398F2DD3-FF79-98EF-72DA-364A8B0562AE}"/>
              </a:ext>
            </a:extLst>
          </p:cNvPr>
          <p:cNvSpPr>
            <a:spLocks noGrp="1"/>
          </p:cNvSpPr>
          <p:nvPr>
            <p:ph type="sldNum" sz="quarter" idx="10"/>
          </p:nvPr>
        </p:nvSpPr>
        <p:spPr/>
        <p:txBody>
          <a:bodyPr/>
          <a:lstStyle/>
          <a:p>
            <a:fld id="{655ECA72-7C51-4053-A00F-47BEF0418ED9}" type="slidenum">
              <a:rPr lang="ja-JP" altLang="en-US" sz="2800" smtClean="0"/>
              <a:pPr/>
              <a:t>4</a:t>
            </a:fld>
            <a:endParaRPr lang="ja-JP" altLang="en-US" sz="2000" dirty="0"/>
          </a:p>
        </p:txBody>
      </p:sp>
    </p:spTree>
    <p:extLst>
      <p:ext uri="{BB962C8B-B14F-4D97-AF65-F5344CB8AC3E}">
        <p14:creationId xmlns:p14="http://schemas.microsoft.com/office/powerpoint/2010/main" val="275894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7907DE09-E2A3-8100-E996-7BF9D25928C1}"/>
              </a:ext>
            </a:extLst>
          </p:cNvPr>
          <p:cNvSpPr>
            <a:spLocks noGrp="1"/>
          </p:cNvSpPr>
          <p:nvPr>
            <p:ph type="dt" sz="half" idx="11"/>
          </p:nvPr>
        </p:nvSpPr>
        <p:spPr/>
        <p:txBody>
          <a:bodyPr/>
          <a:lstStyle/>
          <a:p>
            <a:fld id="{A4C30D49-E8BC-4486-925F-157D737917AC}" type="datetime1">
              <a:rPr lang="ja-JP" altLang="en-US" smtClean="0"/>
              <a:t>2025/4/28</a:t>
            </a:fld>
            <a:endParaRPr lang="ja-JP" altLang="en-US"/>
          </a:p>
        </p:txBody>
      </p:sp>
      <p:sp>
        <p:nvSpPr>
          <p:cNvPr id="4" name="タイトル 3">
            <a:extLst>
              <a:ext uri="{FF2B5EF4-FFF2-40B4-BE49-F238E27FC236}">
                <a16:creationId xmlns:a16="http://schemas.microsoft.com/office/drawing/2014/main" id="{EAE5C453-8FD0-49EF-74B7-E314645F06CD}"/>
              </a:ext>
            </a:extLst>
          </p:cNvPr>
          <p:cNvSpPr>
            <a:spLocks noGrp="1"/>
          </p:cNvSpPr>
          <p:nvPr>
            <p:ph type="title"/>
          </p:nvPr>
        </p:nvSpPr>
        <p:spPr/>
        <p:txBody>
          <a:bodyPr/>
          <a:lstStyle/>
          <a:p>
            <a:r>
              <a:rPr lang="en-US" altLang="ja-JP" dirty="0"/>
              <a:t>Voltage</a:t>
            </a:r>
            <a:endParaRPr kumimoji="1" lang="ja-JP" altLang="en-US" dirty="0"/>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D1141C38-B1E2-2F08-1EA4-0943211BB20E}"/>
                  </a:ext>
                </a:extLst>
              </p:cNvPr>
              <p:cNvSpPr txBox="1"/>
              <p:nvPr/>
            </p:nvSpPr>
            <p:spPr>
              <a:xfrm>
                <a:off x="411009" y="1120878"/>
                <a:ext cx="11124082" cy="2585323"/>
              </a:xfrm>
              <a:prstGeom prst="rect">
                <a:avLst/>
              </a:prstGeom>
              <a:noFill/>
            </p:spPr>
            <p:txBody>
              <a:bodyPr wrap="square">
                <a:spAutoFit/>
              </a:bodyPr>
              <a:lstStyle/>
              <a:p>
                <a:r>
                  <a:rPr lang="en-US" altLang="ja-JP" dirty="0">
                    <a:latin typeface="Arial" panose="020B0604020202020204" pitchFamily="34" charset="0"/>
                    <a:cs typeface="Arial" panose="020B0604020202020204" pitchFamily="34" charset="0"/>
                  </a:rPr>
                  <a:t>To make electrons move in a wire, energy is needed. This energy comes from an outside source, like a battery. The battery gives an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electromotive force (EMF)</a:t>
                </a:r>
                <a:r>
                  <a:rPr lang="en-US" altLang="ja-JP" dirty="0">
                    <a:solidFill>
                      <a:schemeClr val="accent1">
                        <a:lumMod val="60000"/>
                        <a:lumOff val="40000"/>
                      </a:schemeClr>
                    </a:solidFill>
                    <a:latin typeface="Arial" panose="020B0604020202020204" pitchFamily="34" charset="0"/>
                    <a:cs typeface="Arial" panose="020B0604020202020204" pitchFamily="34" charset="0"/>
                  </a:rPr>
                  <a:t>, </a:t>
                </a:r>
                <a:r>
                  <a:rPr lang="en-US" altLang="ja-JP" dirty="0">
                    <a:latin typeface="Arial" panose="020B0604020202020204" pitchFamily="34" charset="0"/>
                    <a:cs typeface="Arial" panose="020B0604020202020204" pitchFamily="34" charset="0"/>
                  </a:rPr>
                  <a:t>which is also called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voltage </a:t>
                </a:r>
                <a:r>
                  <a:rPr lang="en-US" altLang="ja-JP" dirty="0">
                    <a:latin typeface="Arial" panose="020B0604020202020204" pitchFamily="34" charset="0"/>
                    <a:cs typeface="Arial" panose="020B0604020202020204" pitchFamily="34" charset="0"/>
                  </a:rPr>
                  <a:t>or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potential difference</a:t>
                </a:r>
                <a:r>
                  <a:rPr lang="en-US" altLang="ja-JP" dirty="0">
                    <a:latin typeface="Arial" panose="020B0604020202020204" pitchFamily="34" charset="0"/>
                    <a:cs typeface="Arial" panose="020B0604020202020204" pitchFamily="34" charset="0"/>
                  </a:rPr>
                  <a:t>.</a:t>
                </a: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Voltage tells us how much energy is needed to move one unit of electric charge. It is shown by the symbol </a:t>
                </a:r>
                <a:r>
                  <a:rPr lang="ja-JP" altLang="en-US" dirty="0">
                    <a:latin typeface="Arial" panose="020B0604020202020204" pitchFamily="34" charset="0"/>
                    <a:cs typeface="Arial" panose="020B0604020202020204" pitchFamily="34" charset="0"/>
                  </a:rPr>
                  <a:t>𝑣 </a:t>
                </a:r>
                <a:r>
                  <a:rPr lang="en-US" altLang="ja-JP" dirty="0">
                    <a:latin typeface="Arial" panose="020B0604020202020204" pitchFamily="34" charset="0"/>
                    <a:cs typeface="Arial" panose="020B0604020202020204" pitchFamily="34" charset="0"/>
                  </a:rPr>
                  <a:t>or </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𝑎𝑏</m:t>
                        </m:r>
                      </m:sub>
                    </m:sSub>
                  </m:oMath>
                </a14:m>
                <a:r>
                  <a:rPr lang="en-US" altLang="ja-JP" dirty="0">
                    <a:latin typeface="Arial" panose="020B0604020202020204" pitchFamily="34" charset="0"/>
                    <a:cs typeface="Arial" panose="020B0604020202020204" pitchFamily="34" charset="0"/>
                  </a:rPr>
                  <a:t>, and is measured in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volts (V)</a:t>
                </a:r>
                <a:r>
                  <a:rPr lang="en-US" altLang="ja-JP" dirty="0">
                    <a:latin typeface="Arial" panose="020B0604020202020204" pitchFamily="34" charset="0"/>
                    <a:cs typeface="Arial" panose="020B0604020202020204" pitchFamily="34" charset="0"/>
                  </a:rPr>
                  <a:t>.</a:t>
                </a:r>
              </a:p>
              <a:p>
                <a:endParaRPr lang="en-US" altLang="ja-JP" dirty="0">
                  <a:latin typeface="Arial" panose="020B0604020202020204" pitchFamily="34" charset="0"/>
                  <a:cs typeface="Arial" panose="020B0604020202020204" pitchFamily="34" charset="0"/>
                </a:endParaRPr>
              </a:p>
              <a:p>
                <a:r>
                  <a:rPr lang="en-US" altLang="ja-JP" dirty="0">
                    <a:latin typeface="Arial" panose="020B0604020202020204" pitchFamily="34" charset="0"/>
                    <a:cs typeface="Arial" panose="020B0604020202020204" pitchFamily="34" charset="0"/>
                  </a:rPr>
                  <a:t>1 volt means 1 joule of energy is used to move 1 coulomb of charge. In short:</a:t>
                </a:r>
              </a:p>
              <a:p>
                <a:r>
                  <a:rPr lang="en-US" altLang="ja-JP" dirty="0">
                    <a:latin typeface="Arial" panose="020B0604020202020204" pitchFamily="34" charset="0"/>
                    <a:cs typeface="Arial" panose="020B0604020202020204" pitchFamily="34" charset="0"/>
                  </a:rPr>
                  <a:t>     </a:t>
                </a:r>
                <a:r>
                  <a:rPr lang="en-US" altLang="ja-JP" b="1" dirty="0">
                    <a:solidFill>
                      <a:schemeClr val="accent1">
                        <a:lumMod val="60000"/>
                        <a:lumOff val="40000"/>
                      </a:schemeClr>
                    </a:solidFill>
                    <a:latin typeface="Arial" panose="020B0604020202020204" pitchFamily="34" charset="0"/>
                    <a:cs typeface="Arial" panose="020B0604020202020204" pitchFamily="34" charset="0"/>
                  </a:rPr>
                  <a:t>1 V = 1 joule / 1 coulomb = 1 newton-meter / 1 coulomb</a:t>
                </a:r>
                <a:endParaRPr lang="ja-JP" altLang="en-US" b="1" dirty="0">
                  <a:solidFill>
                    <a:schemeClr val="accent1">
                      <a:lumMod val="60000"/>
                      <a:lumOff val="40000"/>
                    </a:schemeClr>
                  </a:solidFill>
                  <a:latin typeface="Arial" panose="020B0604020202020204" pitchFamily="34" charset="0"/>
                  <a:cs typeface="Arial" panose="020B0604020202020204" pitchFamily="34" charset="0"/>
                </a:endParaRPr>
              </a:p>
            </p:txBody>
          </p:sp>
        </mc:Choice>
        <mc:Fallback xmlns="">
          <p:sp>
            <p:nvSpPr>
              <p:cNvPr id="6" name="テキスト ボックス 5">
                <a:extLst>
                  <a:ext uri="{FF2B5EF4-FFF2-40B4-BE49-F238E27FC236}">
                    <a16:creationId xmlns:a16="http://schemas.microsoft.com/office/drawing/2014/main" id="{D1141C38-B1E2-2F08-1EA4-0943211BB20E}"/>
                  </a:ext>
                </a:extLst>
              </p:cNvPr>
              <p:cNvSpPr txBox="1">
                <a:spLocks noRot="1" noChangeAspect="1" noMove="1" noResize="1" noEditPoints="1" noAdjustHandles="1" noChangeArrowheads="1" noChangeShapeType="1" noTextEdit="1"/>
              </p:cNvSpPr>
              <p:nvPr/>
            </p:nvSpPr>
            <p:spPr>
              <a:xfrm>
                <a:off x="411009" y="1120878"/>
                <a:ext cx="11124082" cy="2585323"/>
              </a:xfrm>
              <a:prstGeom prst="rect">
                <a:avLst/>
              </a:prstGeom>
              <a:blipFill>
                <a:blip r:embed="rId2"/>
                <a:stretch>
                  <a:fillRect l="-438" t="-1415" b="-2830"/>
                </a:stretch>
              </a:blipFill>
            </p:spPr>
            <p:txBody>
              <a:bodyPr/>
              <a:lstStyle/>
              <a:p>
                <a:r>
                  <a:rPr lang="ja-JP" altLang="en-US">
                    <a:noFill/>
                  </a:rPr>
                  <a:t> </a:t>
                </a:r>
              </a:p>
            </p:txBody>
          </p:sp>
        </mc:Fallback>
      </mc:AlternateContent>
      <p:grpSp>
        <p:nvGrpSpPr>
          <p:cNvPr id="7" name="Group 22">
            <a:extLst>
              <a:ext uri="{FF2B5EF4-FFF2-40B4-BE49-F238E27FC236}">
                <a16:creationId xmlns:a16="http://schemas.microsoft.com/office/drawing/2014/main" id="{ACB8865A-6E9A-CDFD-FCBF-6365FAA7532A}"/>
              </a:ext>
            </a:extLst>
          </p:cNvPr>
          <p:cNvGrpSpPr/>
          <p:nvPr/>
        </p:nvGrpSpPr>
        <p:grpSpPr>
          <a:xfrm>
            <a:off x="822618" y="4016570"/>
            <a:ext cx="1915957" cy="1945110"/>
            <a:chOff x="1776568" y="3661630"/>
            <a:chExt cx="1915957" cy="1945110"/>
          </a:xfrm>
        </p:grpSpPr>
        <p:grpSp>
          <p:nvGrpSpPr>
            <p:cNvPr id="8" name="Group 10">
              <a:extLst>
                <a:ext uri="{FF2B5EF4-FFF2-40B4-BE49-F238E27FC236}">
                  <a16:creationId xmlns:a16="http://schemas.microsoft.com/office/drawing/2014/main" id="{BC957B75-24E9-8864-61D0-56C49922BBB1}"/>
                </a:ext>
              </a:extLst>
            </p:cNvPr>
            <p:cNvGrpSpPr/>
            <p:nvPr/>
          </p:nvGrpSpPr>
          <p:grpSpPr>
            <a:xfrm>
              <a:off x="2595574" y="3909269"/>
              <a:ext cx="877468" cy="1528194"/>
              <a:chOff x="2595574" y="3909269"/>
              <a:chExt cx="877468" cy="1528194"/>
            </a:xfrm>
          </p:grpSpPr>
          <p:sp>
            <p:nvSpPr>
              <p:cNvPr id="15" name="Oval 4">
                <a:extLst>
                  <a:ext uri="{FF2B5EF4-FFF2-40B4-BE49-F238E27FC236}">
                    <a16:creationId xmlns:a16="http://schemas.microsoft.com/office/drawing/2014/main" id="{73EEE264-625D-F331-33C6-9DC63FBE122E}"/>
                  </a:ext>
                </a:extLst>
              </p:cNvPr>
              <p:cNvSpPr/>
              <p:nvPr/>
            </p:nvSpPr>
            <p:spPr>
              <a:xfrm flipV="1">
                <a:off x="3414319" y="3909269"/>
                <a:ext cx="58723" cy="587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000">
                  <a:latin typeface="Arial" panose="020B0604020202020204" pitchFamily="34" charset="0"/>
                  <a:cs typeface="Arial" panose="020B0604020202020204" pitchFamily="34" charset="0"/>
                </a:endParaRPr>
              </a:p>
            </p:txBody>
          </p:sp>
          <p:sp>
            <p:nvSpPr>
              <p:cNvPr id="16" name="Oval 5">
                <a:extLst>
                  <a:ext uri="{FF2B5EF4-FFF2-40B4-BE49-F238E27FC236}">
                    <a16:creationId xmlns:a16="http://schemas.microsoft.com/office/drawing/2014/main" id="{387E99EC-163A-6558-E996-0921A7D6F02E}"/>
                  </a:ext>
                </a:extLst>
              </p:cNvPr>
              <p:cNvSpPr/>
              <p:nvPr/>
            </p:nvSpPr>
            <p:spPr>
              <a:xfrm flipV="1">
                <a:off x="3414319" y="5378740"/>
                <a:ext cx="58723" cy="587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000">
                  <a:latin typeface="Arial" panose="020B0604020202020204" pitchFamily="34" charset="0"/>
                  <a:cs typeface="Arial" panose="020B0604020202020204" pitchFamily="34" charset="0"/>
                </a:endParaRPr>
              </a:p>
            </p:txBody>
          </p:sp>
          <p:cxnSp>
            <p:nvCxnSpPr>
              <p:cNvPr id="17" name="Connector: Elbow 7">
                <a:extLst>
                  <a:ext uri="{FF2B5EF4-FFF2-40B4-BE49-F238E27FC236}">
                    <a16:creationId xmlns:a16="http://schemas.microsoft.com/office/drawing/2014/main" id="{2CF1DA7F-EDFE-F04D-F84C-8A21117F4B25}"/>
                  </a:ext>
                </a:extLst>
              </p:cNvPr>
              <p:cNvCxnSpPr>
                <a:stCxn id="15" idx="2"/>
                <a:endCxn id="16" idx="2"/>
              </p:cNvCxnSpPr>
              <p:nvPr/>
            </p:nvCxnSpPr>
            <p:spPr>
              <a:xfrm rot="10800000" flipV="1">
                <a:off x="3414319" y="3938629"/>
                <a:ext cx="12700" cy="1469471"/>
              </a:xfrm>
              <a:prstGeom prst="bentConnector3">
                <a:avLst>
                  <a:gd name="adj1" fmla="val 590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9">
                <a:extLst>
                  <a:ext uri="{FF2B5EF4-FFF2-40B4-BE49-F238E27FC236}">
                    <a16:creationId xmlns:a16="http://schemas.microsoft.com/office/drawing/2014/main" id="{812D7E4C-989A-8341-01EE-1A0B9B178514}"/>
                  </a:ext>
                </a:extLst>
              </p:cNvPr>
              <p:cNvSpPr/>
              <p:nvPr/>
            </p:nvSpPr>
            <p:spPr>
              <a:xfrm>
                <a:off x="2595574" y="4444764"/>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000">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9" name="TextBox 11">
                  <a:extLst>
                    <a:ext uri="{FF2B5EF4-FFF2-40B4-BE49-F238E27FC236}">
                      <a16:creationId xmlns:a16="http://schemas.microsoft.com/office/drawing/2014/main" id="{50B93D72-D4C3-F451-DB43-E1ABAAB9CCAB}"/>
                    </a:ext>
                  </a:extLst>
                </p:cNvPr>
                <p:cNvSpPr txBox="1"/>
                <p:nvPr/>
              </p:nvSpPr>
              <p:spPr>
                <a:xfrm>
                  <a:off x="3473042" y="3661630"/>
                  <a:ext cx="21948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𝑎</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9" name="TextBox 11">
                  <a:extLst>
                    <a:ext uri="{FF2B5EF4-FFF2-40B4-BE49-F238E27FC236}">
                      <a16:creationId xmlns:a16="http://schemas.microsoft.com/office/drawing/2014/main" id="{50B93D72-D4C3-F451-DB43-E1ABAAB9CCAB}"/>
                    </a:ext>
                  </a:extLst>
                </p:cNvPr>
                <p:cNvSpPr txBox="1">
                  <a:spLocks noRot="1" noChangeAspect="1" noMove="1" noResize="1" noEditPoints="1" noAdjustHandles="1" noChangeArrowheads="1" noChangeShapeType="1" noTextEdit="1"/>
                </p:cNvSpPr>
                <p:nvPr/>
              </p:nvSpPr>
              <p:spPr>
                <a:xfrm>
                  <a:off x="3473042" y="3661630"/>
                  <a:ext cx="219483" cy="307777"/>
                </a:xfrm>
                <a:prstGeom prst="rect">
                  <a:avLst/>
                </a:prstGeom>
                <a:blipFill>
                  <a:blip r:embed="rId3"/>
                  <a:stretch>
                    <a:fillRect l="-11111" r="-11111"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TextBox 12">
                  <a:extLst>
                    <a:ext uri="{FF2B5EF4-FFF2-40B4-BE49-F238E27FC236}">
                      <a16:creationId xmlns:a16="http://schemas.microsoft.com/office/drawing/2014/main" id="{22EB8C10-C4C0-BE34-670A-D20611671B5C}"/>
                    </a:ext>
                  </a:extLst>
                </p:cNvPr>
                <p:cNvSpPr txBox="1"/>
                <p:nvPr/>
              </p:nvSpPr>
              <p:spPr>
                <a:xfrm>
                  <a:off x="3473042" y="5298963"/>
                  <a:ext cx="21403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𝑏</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10" name="TextBox 12">
                  <a:extLst>
                    <a:ext uri="{FF2B5EF4-FFF2-40B4-BE49-F238E27FC236}">
                      <a16:creationId xmlns:a16="http://schemas.microsoft.com/office/drawing/2014/main" id="{22EB8C10-C4C0-BE34-670A-D20611671B5C}"/>
                    </a:ext>
                  </a:extLst>
                </p:cNvPr>
                <p:cNvSpPr txBox="1">
                  <a:spLocks noRot="1" noChangeAspect="1" noMove="1" noResize="1" noEditPoints="1" noAdjustHandles="1" noChangeArrowheads="1" noChangeShapeType="1" noTextEdit="1"/>
                </p:cNvSpPr>
                <p:nvPr/>
              </p:nvSpPr>
              <p:spPr>
                <a:xfrm>
                  <a:off x="3473042" y="5298963"/>
                  <a:ext cx="214033" cy="307777"/>
                </a:xfrm>
                <a:prstGeom prst="rect">
                  <a:avLst/>
                </a:prstGeom>
                <a:blipFill>
                  <a:blip r:embed="rId4"/>
                  <a:stretch>
                    <a:fillRect l="-25714" r="-25714"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TextBox 14">
                  <a:extLst>
                    <a:ext uri="{FF2B5EF4-FFF2-40B4-BE49-F238E27FC236}">
                      <a16:creationId xmlns:a16="http://schemas.microsoft.com/office/drawing/2014/main" id="{3E8496F8-0BDC-4151-21EC-31DE50636494}"/>
                    </a:ext>
                  </a:extLst>
                </p:cNvPr>
                <p:cNvSpPr txBox="1"/>
                <p:nvPr/>
              </p:nvSpPr>
              <p:spPr>
                <a:xfrm>
                  <a:off x="3134146" y="3938629"/>
                  <a:ext cx="26289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11" name="TextBox 14">
                  <a:extLst>
                    <a:ext uri="{FF2B5EF4-FFF2-40B4-BE49-F238E27FC236}">
                      <a16:creationId xmlns:a16="http://schemas.microsoft.com/office/drawing/2014/main" id="{3E8496F8-0BDC-4151-21EC-31DE50636494}"/>
                    </a:ext>
                  </a:extLst>
                </p:cNvPr>
                <p:cNvSpPr txBox="1">
                  <a:spLocks noRot="1" noChangeAspect="1" noMove="1" noResize="1" noEditPoints="1" noAdjustHandles="1" noChangeArrowheads="1" noChangeShapeType="1" noTextEdit="1"/>
                </p:cNvSpPr>
                <p:nvPr/>
              </p:nvSpPr>
              <p:spPr>
                <a:xfrm>
                  <a:off x="3134146" y="3938629"/>
                  <a:ext cx="262892" cy="307777"/>
                </a:xfrm>
                <a:prstGeom prst="rect">
                  <a:avLst/>
                </a:prstGeom>
                <a:blipFill>
                  <a:blip r:embed="rId5"/>
                  <a:stretch>
                    <a:fillRect l="-18605" r="-18605"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TextBox 15">
                  <a:extLst>
                    <a:ext uri="{FF2B5EF4-FFF2-40B4-BE49-F238E27FC236}">
                      <a16:creationId xmlns:a16="http://schemas.microsoft.com/office/drawing/2014/main" id="{292FAA7A-BD3D-14A9-645B-CC5B438CFE4D}"/>
                    </a:ext>
                  </a:extLst>
                </p:cNvPr>
                <p:cNvSpPr txBox="1"/>
                <p:nvPr/>
              </p:nvSpPr>
              <p:spPr>
                <a:xfrm>
                  <a:off x="3134146" y="5120101"/>
                  <a:ext cx="26289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12" name="TextBox 15">
                  <a:extLst>
                    <a:ext uri="{FF2B5EF4-FFF2-40B4-BE49-F238E27FC236}">
                      <a16:creationId xmlns:a16="http://schemas.microsoft.com/office/drawing/2014/main" id="{292FAA7A-BD3D-14A9-645B-CC5B438CFE4D}"/>
                    </a:ext>
                  </a:extLst>
                </p:cNvPr>
                <p:cNvSpPr txBox="1">
                  <a:spLocks noRot="1" noChangeAspect="1" noMove="1" noResize="1" noEditPoints="1" noAdjustHandles="1" noChangeArrowheads="1" noChangeShapeType="1" noTextEdit="1"/>
                </p:cNvSpPr>
                <p:nvPr/>
              </p:nvSpPr>
              <p:spPr>
                <a:xfrm>
                  <a:off x="3134146" y="5120101"/>
                  <a:ext cx="262892" cy="307777"/>
                </a:xfrm>
                <a:prstGeom prst="rect">
                  <a:avLst/>
                </a:prstGeom>
                <a:blipFill>
                  <a:blip r:embed="rId6"/>
                  <a:stretch>
                    <a:fillRect l="-4651" r="-23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TextBox 16">
                  <a:extLst>
                    <a:ext uri="{FF2B5EF4-FFF2-40B4-BE49-F238E27FC236}">
                      <a16:creationId xmlns:a16="http://schemas.microsoft.com/office/drawing/2014/main" id="{3A920080-77E7-B0C8-9F58-749FBD65E256}"/>
                    </a:ext>
                  </a:extLst>
                </p:cNvPr>
                <p:cNvSpPr txBox="1"/>
                <p:nvPr/>
              </p:nvSpPr>
              <p:spPr>
                <a:xfrm>
                  <a:off x="1776568" y="4444764"/>
                  <a:ext cx="452368"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sz="2000" i="1" smtClean="0">
                                <a:latin typeface="Cambria Math" panose="02040503050406030204" pitchFamily="18" charset="0"/>
                              </a:rPr>
                            </m:ctrlPr>
                          </m:sSubPr>
                          <m:e>
                            <m:r>
                              <a:rPr kumimoji="1" lang="en-US" sz="2000" b="0" i="1" smtClean="0">
                                <a:latin typeface="Cambria Math" panose="02040503050406030204" pitchFamily="18" charset="0"/>
                              </a:rPr>
                              <m:t>𝑣</m:t>
                            </m:r>
                          </m:e>
                          <m:sub>
                            <m:r>
                              <a:rPr kumimoji="1" lang="en-US" sz="2000" b="0" i="1" smtClean="0">
                                <a:latin typeface="Cambria Math" panose="02040503050406030204" pitchFamily="18" charset="0"/>
                              </a:rPr>
                              <m:t>𝑎𝑏</m:t>
                            </m:r>
                          </m:sub>
                        </m:sSub>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13" name="TextBox 16">
                  <a:extLst>
                    <a:ext uri="{FF2B5EF4-FFF2-40B4-BE49-F238E27FC236}">
                      <a16:creationId xmlns:a16="http://schemas.microsoft.com/office/drawing/2014/main" id="{3A920080-77E7-B0C8-9F58-749FBD65E256}"/>
                    </a:ext>
                  </a:extLst>
                </p:cNvPr>
                <p:cNvSpPr txBox="1">
                  <a:spLocks noRot="1" noChangeAspect="1" noMove="1" noResize="1" noEditPoints="1" noAdjustHandles="1" noChangeArrowheads="1" noChangeShapeType="1" noTextEdit="1"/>
                </p:cNvSpPr>
                <p:nvPr/>
              </p:nvSpPr>
              <p:spPr>
                <a:xfrm>
                  <a:off x="1776568" y="4444764"/>
                  <a:ext cx="452368" cy="307777"/>
                </a:xfrm>
                <a:prstGeom prst="rect">
                  <a:avLst/>
                </a:prstGeom>
                <a:blipFill>
                  <a:blip r:embed="rId7"/>
                  <a:stretch>
                    <a:fillRect l="-6757" r="-4054" b="-19608"/>
                  </a:stretch>
                </a:blipFill>
              </p:spPr>
              <p:txBody>
                <a:bodyPr/>
                <a:lstStyle/>
                <a:p>
                  <a:r>
                    <a:rPr lang="ja-JP" altLang="en-US">
                      <a:noFill/>
                    </a:rPr>
                    <a:t> </a:t>
                  </a:r>
                </a:p>
              </p:txBody>
            </p:sp>
          </mc:Fallback>
        </mc:AlternateContent>
        <p:sp>
          <p:nvSpPr>
            <p:cNvPr id="14" name="Arc 21">
              <a:extLst>
                <a:ext uri="{FF2B5EF4-FFF2-40B4-BE49-F238E27FC236}">
                  <a16:creationId xmlns:a16="http://schemas.microsoft.com/office/drawing/2014/main" id="{F4C0E64E-8EBC-97B4-F445-E6DF0D2006F8}"/>
                </a:ext>
              </a:extLst>
            </p:cNvPr>
            <p:cNvSpPr/>
            <p:nvPr/>
          </p:nvSpPr>
          <p:spPr>
            <a:xfrm rot="15067192">
              <a:off x="2344954" y="4073462"/>
              <a:ext cx="1021752" cy="1148591"/>
            </a:xfrm>
            <a:prstGeom prst="arc">
              <a:avLst>
                <a:gd name="adj1" fmla="val 14149471"/>
                <a:gd name="adj2" fmla="val 20675953"/>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Arial" panose="020B0604020202020204" pitchFamily="34" charset="0"/>
                <a:cs typeface="Arial" panose="020B0604020202020204" pitchFamily="34" charset="0"/>
              </a:endParaRPr>
            </a:p>
          </p:txBody>
        </p:sp>
      </p:grpSp>
      <p:grpSp>
        <p:nvGrpSpPr>
          <p:cNvPr id="19" name="Group 23">
            <a:extLst>
              <a:ext uri="{FF2B5EF4-FFF2-40B4-BE49-F238E27FC236}">
                <a16:creationId xmlns:a16="http://schemas.microsoft.com/office/drawing/2014/main" id="{28563207-4884-4BF6-EC18-B371927A47CC}"/>
              </a:ext>
            </a:extLst>
          </p:cNvPr>
          <p:cNvGrpSpPr/>
          <p:nvPr/>
        </p:nvGrpSpPr>
        <p:grpSpPr>
          <a:xfrm>
            <a:off x="3326107" y="4071138"/>
            <a:ext cx="1974680" cy="1945110"/>
            <a:chOff x="1717845" y="3661630"/>
            <a:chExt cx="1974680" cy="1945110"/>
          </a:xfrm>
        </p:grpSpPr>
        <p:grpSp>
          <p:nvGrpSpPr>
            <p:cNvPr id="20" name="Group 24">
              <a:extLst>
                <a:ext uri="{FF2B5EF4-FFF2-40B4-BE49-F238E27FC236}">
                  <a16:creationId xmlns:a16="http://schemas.microsoft.com/office/drawing/2014/main" id="{16EEDE03-D473-9B28-BF5B-5F98D55C72CE}"/>
                </a:ext>
              </a:extLst>
            </p:cNvPr>
            <p:cNvGrpSpPr/>
            <p:nvPr/>
          </p:nvGrpSpPr>
          <p:grpSpPr>
            <a:xfrm>
              <a:off x="2595574" y="3909269"/>
              <a:ext cx="877468" cy="1528194"/>
              <a:chOff x="2595574" y="3909269"/>
              <a:chExt cx="877468" cy="1528194"/>
            </a:xfrm>
          </p:grpSpPr>
          <p:sp>
            <p:nvSpPr>
              <p:cNvPr id="27" name="Oval 31">
                <a:extLst>
                  <a:ext uri="{FF2B5EF4-FFF2-40B4-BE49-F238E27FC236}">
                    <a16:creationId xmlns:a16="http://schemas.microsoft.com/office/drawing/2014/main" id="{7A446B98-A557-E724-D914-D4118232176D}"/>
                  </a:ext>
                </a:extLst>
              </p:cNvPr>
              <p:cNvSpPr/>
              <p:nvPr/>
            </p:nvSpPr>
            <p:spPr>
              <a:xfrm flipV="1">
                <a:off x="3414319" y="3909269"/>
                <a:ext cx="58723" cy="587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000">
                  <a:latin typeface="Arial" panose="020B0604020202020204" pitchFamily="34" charset="0"/>
                  <a:cs typeface="Arial" panose="020B0604020202020204" pitchFamily="34" charset="0"/>
                </a:endParaRPr>
              </a:p>
            </p:txBody>
          </p:sp>
          <p:sp>
            <p:nvSpPr>
              <p:cNvPr id="28" name="Oval 32">
                <a:extLst>
                  <a:ext uri="{FF2B5EF4-FFF2-40B4-BE49-F238E27FC236}">
                    <a16:creationId xmlns:a16="http://schemas.microsoft.com/office/drawing/2014/main" id="{7B6145F3-0F4C-6ADE-8937-A2795AD503CE}"/>
                  </a:ext>
                </a:extLst>
              </p:cNvPr>
              <p:cNvSpPr/>
              <p:nvPr/>
            </p:nvSpPr>
            <p:spPr>
              <a:xfrm flipV="1">
                <a:off x="3414319" y="5378740"/>
                <a:ext cx="58723" cy="58723"/>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000">
                  <a:latin typeface="Arial" panose="020B0604020202020204" pitchFamily="34" charset="0"/>
                  <a:cs typeface="Arial" panose="020B0604020202020204" pitchFamily="34" charset="0"/>
                </a:endParaRPr>
              </a:p>
            </p:txBody>
          </p:sp>
          <p:cxnSp>
            <p:nvCxnSpPr>
              <p:cNvPr id="29" name="Connector: Elbow 33">
                <a:extLst>
                  <a:ext uri="{FF2B5EF4-FFF2-40B4-BE49-F238E27FC236}">
                    <a16:creationId xmlns:a16="http://schemas.microsoft.com/office/drawing/2014/main" id="{59F4FD96-2032-0A5D-8310-6595E6C161F6}"/>
                  </a:ext>
                </a:extLst>
              </p:cNvPr>
              <p:cNvCxnSpPr>
                <a:stCxn id="27" idx="2"/>
                <a:endCxn id="28" idx="2"/>
              </p:cNvCxnSpPr>
              <p:nvPr/>
            </p:nvCxnSpPr>
            <p:spPr>
              <a:xfrm rot="10800000" flipV="1">
                <a:off x="3414319" y="3938629"/>
                <a:ext cx="12700" cy="1469471"/>
              </a:xfrm>
              <a:prstGeom prst="bentConnector3">
                <a:avLst>
                  <a:gd name="adj1" fmla="val 590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34">
                <a:extLst>
                  <a:ext uri="{FF2B5EF4-FFF2-40B4-BE49-F238E27FC236}">
                    <a16:creationId xmlns:a16="http://schemas.microsoft.com/office/drawing/2014/main" id="{6E0BC50A-3C2C-8DB0-FF01-71FDFFC9C619}"/>
                  </a:ext>
                </a:extLst>
              </p:cNvPr>
              <p:cNvSpPr/>
              <p:nvPr/>
            </p:nvSpPr>
            <p:spPr>
              <a:xfrm>
                <a:off x="2595574" y="4444764"/>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2000">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21" name="TextBox 25">
                  <a:extLst>
                    <a:ext uri="{FF2B5EF4-FFF2-40B4-BE49-F238E27FC236}">
                      <a16:creationId xmlns:a16="http://schemas.microsoft.com/office/drawing/2014/main" id="{B6C466E7-4F4A-51EE-D91C-53066C9D20BF}"/>
                    </a:ext>
                  </a:extLst>
                </p:cNvPr>
                <p:cNvSpPr txBox="1"/>
                <p:nvPr/>
              </p:nvSpPr>
              <p:spPr>
                <a:xfrm>
                  <a:off x="3473042" y="3661630"/>
                  <a:ext cx="21948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𝑎</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21" name="TextBox 25">
                  <a:extLst>
                    <a:ext uri="{FF2B5EF4-FFF2-40B4-BE49-F238E27FC236}">
                      <a16:creationId xmlns:a16="http://schemas.microsoft.com/office/drawing/2014/main" id="{B6C466E7-4F4A-51EE-D91C-53066C9D20BF}"/>
                    </a:ext>
                  </a:extLst>
                </p:cNvPr>
                <p:cNvSpPr txBox="1">
                  <a:spLocks noRot="1" noChangeAspect="1" noMove="1" noResize="1" noEditPoints="1" noAdjustHandles="1" noChangeArrowheads="1" noChangeShapeType="1" noTextEdit="1"/>
                </p:cNvSpPr>
                <p:nvPr/>
              </p:nvSpPr>
              <p:spPr>
                <a:xfrm>
                  <a:off x="3473042" y="3661630"/>
                  <a:ext cx="219483" cy="307777"/>
                </a:xfrm>
                <a:prstGeom prst="rect">
                  <a:avLst/>
                </a:prstGeom>
                <a:blipFill>
                  <a:blip r:embed="rId8"/>
                  <a:stretch>
                    <a:fillRect l="-13889" r="-8333"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TextBox 26">
                  <a:extLst>
                    <a:ext uri="{FF2B5EF4-FFF2-40B4-BE49-F238E27FC236}">
                      <a16:creationId xmlns:a16="http://schemas.microsoft.com/office/drawing/2014/main" id="{57808B50-D8F8-4C1E-C92C-5A7FC9BC71FD}"/>
                    </a:ext>
                  </a:extLst>
                </p:cNvPr>
                <p:cNvSpPr txBox="1"/>
                <p:nvPr/>
              </p:nvSpPr>
              <p:spPr>
                <a:xfrm>
                  <a:off x="3473042" y="5298963"/>
                  <a:ext cx="214033"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𝑏</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22" name="TextBox 26">
                  <a:extLst>
                    <a:ext uri="{FF2B5EF4-FFF2-40B4-BE49-F238E27FC236}">
                      <a16:creationId xmlns:a16="http://schemas.microsoft.com/office/drawing/2014/main" id="{57808B50-D8F8-4C1E-C92C-5A7FC9BC71FD}"/>
                    </a:ext>
                  </a:extLst>
                </p:cNvPr>
                <p:cNvSpPr txBox="1">
                  <a:spLocks noRot="1" noChangeAspect="1" noMove="1" noResize="1" noEditPoints="1" noAdjustHandles="1" noChangeArrowheads="1" noChangeShapeType="1" noTextEdit="1"/>
                </p:cNvSpPr>
                <p:nvPr/>
              </p:nvSpPr>
              <p:spPr>
                <a:xfrm>
                  <a:off x="3473042" y="5298963"/>
                  <a:ext cx="214033" cy="307777"/>
                </a:xfrm>
                <a:prstGeom prst="rect">
                  <a:avLst/>
                </a:prstGeom>
                <a:blipFill>
                  <a:blip r:embed="rId9"/>
                  <a:stretch>
                    <a:fillRect l="-25714" r="-25714"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TextBox 27">
                  <a:extLst>
                    <a:ext uri="{FF2B5EF4-FFF2-40B4-BE49-F238E27FC236}">
                      <a16:creationId xmlns:a16="http://schemas.microsoft.com/office/drawing/2014/main" id="{D4D00283-F09C-D0D4-D183-72AF819DFE1B}"/>
                    </a:ext>
                  </a:extLst>
                </p:cNvPr>
                <p:cNvSpPr txBox="1"/>
                <p:nvPr/>
              </p:nvSpPr>
              <p:spPr>
                <a:xfrm>
                  <a:off x="3134146" y="3938629"/>
                  <a:ext cx="26289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23" name="TextBox 27">
                  <a:extLst>
                    <a:ext uri="{FF2B5EF4-FFF2-40B4-BE49-F238E27FC236}">
                      <a16:creationId xmlns:a16="http://schemas.microsoft.com/office/drawing/2014/main" id="{D4D00283-F09C-D0D4-D183-72AF819DFE1B}"/>
                    </a:ext>
                  </a:extLst>
                </p:cNvPr>
                <p:cNvSpPr txBox="1">
                  <a:spLocks noRot="1" noChangeAspect="1" noMove="1" noResize="1" noEditPoints="1" noAdjustHandles="1" noChangeArrowheads="1" noChangeShapeType="1" noTextEdit="1"/>
                </p:cNvSpPr>
                <p:nvPr/>
              </p:nvSpPr>
              <p:spPr>
                <a:xfrm>
                  <a:off x="3134146" y="3938629"/>
                  <a:ext cx="262892" cy="307777"/>
                </a:xfrm>
                <a:prstGeom prst="rect">
                  <a:avLst/>
                </a:prstGeom>
                <a:blipFill>
                  <a:blip r:embed="rId10"/>
                  <a:stretch>
                    <a:fillRect l="-18605" r="-18605"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TextBox 28">
                  <a:extLst>
                    <a:ext uri="{FF2B5EF4-FFF2-40B4-BE49-F238E27FC236}">
                      <a16:creationId xmlns:a16="http://schemas.microsoft.com/office/drawing/2014/main" id="{C96665E8-D615-7858-4D65-AE11F00F359A}"/>
                    </a:ext>
                  </a:extLst>
                </p:cNvPr>
                <p:cNvSpPr txBox="1"/>
                <p:nvPr/>
              </p:nvSpPr>
              <p:spPr>
                <a:xfrm>
                  <a:off x="3134146" y="5120101"/>
                  <a:ext cx="262892"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24" name="TextBox 28">
                  <a:extLst>
                    <a:ext uri="{FF2B5EF4-FFF2-40B4-BE49-F238E27FC236}">
                      <a16:creationId xmlns:a16="http://schemas.microsoft.com/office/drawing/2014/main" id="{C96665E8-D615-7858-4D65-AE11F00F359A}"/>
                    </a:ext>
                  </a:extLst>
                </p:cNvPr>
                <p:cNvSpPr txBox="1">
                  <a:spLocks noRot="1" noChangeAspect="1" noMove="1" noResize="1" noEditPoints="1" noAdjustHandles="1" noChangeArrowheads="1" noChangeShapeType="1" noTextEdit="1"/>
                </p:cNvSpPr>
                <p:nvPr/>
              </p:nvSpPr>
              <p:spPr>
                <a:xfrm>
                  <a:off x="3134146" y="5120101"/>
                  <a:ext cx="262892" cy="307777"/>
                </a:xfrm>
                <a:prstGeom prst="rect">
                  <a:avLst/>
                </a:prstGeom>
                <a:blipFill>
                  <a:blip r:embed="rId11"/>
                  <a:stretch>
                    <a:fillRect l="-4651" r="-232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TextBox 29">
                  <a:extLst>
                    <a:ext uri="{FF2B5EF4-FFF2-40B4-BE49-F238E27FC236}">
                      <a16:creationId xmlns:a16="http://schemas.microsoft.com/office/drawing/2014/main" id="{E49890BD-B0CB-3B1C-C103-05693B45A4D0}"/>
                    </a:ext>
                  </a:extLst>
                </p:cNvPr>
                <p:cNvSpPr txBox="1"/>
                <p:nvPr/>
              </p:nvSpPr>
              <p:spPr>
                <a:xfrm>
                  <a:off x="1717845" y="4444764"/>
                  <a:ext cx="644727"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sz="2000" i="1" smtClean="0">
                                <a:latin typeface="Cambria Math" panose="02040503050406030204" pitchFamily="18" charset="0"/>
                              </a:rPr>
                            </m:ctrlPr>
                          </m:sSubPr>
                          <m:e>
                            <m:r>
                              <a:rPr kumimoji="1" lang="en-US" sz="2000" b="0" i="1" smtClean="0">
                                <a:latin typeface="Cambria Math" panose="02040503050406030204" pitchFamily="18" charset="0"/>
                              </a:rPr>
                              <m:t>−</m:t>
                            </m:r>
                            <m:r>
                              <a:rPr kumimoji="1" lang="en-US" sz="2000" b="0" i="1" smtClean="0">
                                <a:latin typeface="Cambria Math" panose="02040503050406030204" pitchFamily="18" charset="0"/>
                              </a:rPr>
                              <m:t>𝑣</m:t>
                            </m:r>
                          </m:e>
                          <m:sub>
                            <m:r>
                              <a:rPr kumimoji="1" lang="en-US" sz="2000" b="0" i="1" smtClean="0">
                                <a:latin typeface="Cambria Math" panose="02040503050406030204" pitchFamily="18" charset="0"/>
                              </a:rPr>
                              <m:t>𝑎𝑏</m:t>
                            </m:r>
                          </m:sub>
                        </m:sSub>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25" name="TextBox 29">
                  <a:extLst>
                    <a:ext uri="{FF2B5EF4-FFF2-40B4-BE49-F238E27FC236}">
                      <a16:creationId xmlns:a16="http://schemas.microsoft.com/office/drawing/2014/main" id="{E49890BD-B0CB-3B1C-C103-05693B45A4D0}"/>
                    </a:ext>
                  </a:extLst>
                </p:cNvPr>
                <p:cNvSpPr txBox="1">
                  <a:spLocks noRot="1" noChangeAspect="1" noMove="1" noResize="1" noEditPoints="1" noAdjustHandles="1" noChangeArrowheads="1" noChangeShapeType="1" noTextEdit="1"/>
                </p:cNvSpPr>
                <p:nvPr/>
              </p:nvSpPr>
              <p:spPr>
                <a:xfrm>
                  <a:off x="1717845" y="4444764"/>
                  <a:ext cx="644727" cy="307777"/>
                </a:xfrm>
                <a:prstGeom prst="rect">
                  <a:avLst/>
                </a:prstGeom>
                <a:blipFill>
                  <a:blip r:embed="rId12"/>
                  <a:stretch>
                    <a:fillRect l="-1905" r="-3810" b="-19608"/>
                  </a:stretch>
                </a:blipFill>
              </p:spPr>
              <p:txBody>
                <a:bodyPr/>
                <a:lstStyle/>
                <a:p>
                  <a:r>
                    <a:rPr lang="ja-JP" altLang="en-US">
                      <a:noFill/>
                    </a:rPr>
                    <a:t> </a:t>
                  </a:r>
                </a:p>
              </p:txBody>
            </p:sp>
          </mc:Fallback>
        </mc:AlternateContent>
        <p:sp>
          <p:nvSpPr>
            <p:cNvPr id="26" name="Arc 30">
              <a:extLst>
                <a:ext uri="{FF2B5EF4-FFF2-40B4-BE49-F238E27FC236}">
                  <a16:creationId xmlns:a16="http://schemas.microsoft.com/office/drawing/2014/main" id="{60002842-EDD7-A19E-FE40-7EA7827FDD9E}"/>
                </a:ext>
              </a:extLst>
            </p:cNvPr>
            <p:cNvSpPr/>
            <p:nvPr/>
          </p:nvSpPr>
          <p:spPr>
            <a:xfrm rot="6532808" flipV="1">
              <a:off x="2402897" y="4073461"/>
              <a:ext cx="1021752" cy="1148591"/>
            </a:xfrm>
            <a:prstGeom prst="arc">
              <a:avLst>
                <a:gd name="adj1" fmla="val 14149471"/>
                <a:gd name="adj2" fmla="val 20675953"/>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latin typeface="Arial" panose="020B0604020202020204" pitchFamily="34" charset="0"/>
                <a:cs typeface="Arial" panose="020B0604020202020204" pitchFamily="34" charset="0"/>
              </a:endParaRPr>
            </a:p>
          </p:txBody>
        </p:sp>
      </p:grpSp>
      <p:grpSp>
        <p:nvGrpSpPr>
          <p:cNvPr id="31" name="Group 50">
            <a:extLst>
              <a:ext uri="{FF2B5EF4-FFF2-40B4-BE49-F238E27FC236}">
                <a16:creationId xmlns:a16="http://schemas.microsoft.com/office/drawing/2014/main" id="{181DE3AA-BEA5-8D93-09C8-8BFEBA072487}"/>
              </a:ext>
            </a:extLst>
          </p:cNvPr>
          <p:cNvGrpSpPr/>
          <p:nvPr/>
        </p:nvGrpSpPr>
        <p:grpSpPr>
          <a:xfrm>
            <a:off x="6109712" y="3797527"/>
            <a:ext cx="5475561" cy="2312129"/>
            <a:chOff x="3680944" y="3817631"/>
            <a:chExt cx="5475561" cy="2312129"/>
          </a:xfrm>
        </p:grpSpPr>
        <p:sp>
          <p:nvSpPr>
            <p:cNvPr id="32" name="TextBox 39">
              <a:extLst>
                <a:ext uri="{FF2B5EF4-FFF2-40B4-BE49-F238E27FC236}">
                  <a16:creationId xmlns:a16="http://schemas.microsoft.com/office/drawing/2014/main" id="{5902F86D-9E94-BB36-3087-667BC406E420}"/>
                </a:ext>
              </a:extLst>
            </p:cNvPr>
            <p:cNvSpPr txBox="1"/>
            <p:nvPr/>
          </p:nvSpPr>
          <p:spPr>
            <a:xfrm>
              <a:off x="3680944" y="3817631"/>
              <a:ext cx="2887329" cy="400110"/>
            </a:xfrm>
            <a:prstGeom prst="rect">
              <a:avLst/>
            </a:prstGeom>
            <a:noFill/>
          </p:spPr>
          <p:txBody>
            <a:bodyPr wrap="none" rtlCol="0">
              <a:spAutoFit/>
            </a:bodyPr>
            <a:lstStyle/>
            <a:p>
              <a:pPr algn="ctr"/>
              <a:r>
                <a:rPr lang="en-US" sz="2000" dirty="0">
                  <a:latin typeface="Arial" panose="020B0604020202020204" pitchFamily="34" charset="0"/>
                  <a:ea typeface="Yu Gothic" panose="020B0400000000000000" pitchFamily="34" charset="-128"/>
                  <a:cs typeface="Arial" panose="020B0604020202020204" pitchFamily="34" charset="0"/>
                </a:rPr>
                <a:t>voltage drop from a to b</a:t>
              </a:r>
              <a:endParaRPr kumimoji="1" lang="en-US" sz="2000" dirty="0">
                <a:latin typeface="Arial" panose="020B0604020202020204" pitchFamily="34" charset="0"/>
                <a:ea typeface="Yu Gothic" panose="020B0400000000000000" pitchFamily="34" charset="-128"/>
                <a:cs typeface="Arial" panose="020B0604020202020204" pitchFamily="34" charset="0"/>
              </a:endParaRPr>
            </a:p>
          </p:txBody>
        </p:sp>
        <p:sp>
          <p:nvSpPr>
            <p:cNvPr id="33" name="Oval 37">
              <a:extLst>
                <a:ext uri="{FF2B5EF4-FFF2-40B4-BE49-F238E27FC236}">
                  <a16:creationId xmlns:a16="http://schemas.microsoft.com/office/drawing/2014/main" id="{3FCBB3A9-861D-CC14-8510-6C0D462E3FB0}"/>
                </a:ext>
              </a:extLst>
            </p:cNvPr>
            <p:cNvSpPr/>
            <p:nvPr/>
          </p:nvSpPr>
          <p:spPr>
            <a:xfrm>
              <a:off x="6517928" y="4527791"/>
              <a:ext cx="428360" cy="428360"/>
            </a:xfrm>
            <a:prstGeom prst="ellipse">
              <a:avLst/>
            </a:prstGeom>
            <a:solidFill>
              <a:schemeClr val="accent6">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3200">
                <a:latin typeface="Arial" panose="020B0604020202020204" pitchFamily="34" charset="0"/>
                <a:cs typeface="Arial" panose="020B0604020202020204" pitchFamily="34" charset="0"/>
              </a:endParaRPr>
            </a:p>
          </p:txBody>
        </p:sp>
        <p:sp>
          <p:nvSpPr>
            <p:cNvPr id="34" name="Oval 38">
              <a:extLst>
                <a:ext uri="{FF2B5EF4-FFF2-40B4-BE49-F238E27FC236}">
                  <a16:creationId xmlns:a16="http://schemas.microsoft.com/office/drawing/2014/main" id="{2F1B4024-84BF-2632-FFD5-EC55EDF377E9}"/>
                </a:ext>
              </a:extLst>
            </p:cNvPr>
            <p:cNvSpPr/>
            <p:nvPr/>
          </p:nvSpPr>
          <p:spPr>
            <a:xfrm>
              <a:off x="7416482" y="4545966"/>
              <a:ext cx="428360" cy="428360"/>
            </a:xfrm>
            <a:prstGeom prst="ellipse">
              <a:avLst/>
            </a:prstGeom>
            <a:solidFill>
              <a:schemeClr val="accent6">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3200">
                <a:latin typeface="Arial" panose="020B0604020202020204" pitchFamily="34" charset="0"/>
                <a:cs typeface="Arial" panose="020B0604020202020204" pitchFamily="34" charset="0"/>
              </a:endParaRPr>
            </a:p>
          </p:txBody>
        </p:sp>
        <p:sp>
          <p:nvSpPr>
            <p:cNvPr id="35" name="Oval 36">
              <a:extLst>
                <a:ext uri="{FF2B5EF4-FFF2-40B4-BE49-F238E27FC236}">
                  <a16:creationId xmlns:a16="http://schemas.microsoft.com/office/drawing/2014/main" id="{F567F608-4C2A-839D-BF98-3257EACFCAAD}"/>
                </a:ext>
              </a:extLst>
            </p:cNvPr>
            <p:cNvSpPr/>
            <p:nvPr/>
          </p:nvSpPr>
          <p:spPr>
            <a:xfrm>
              <a:off x="5394324" y="4524157"/>
              <a:ext cx="662006" cy="462597"/>
            </a:xfrm>
            <a:prstGeom prst="ellipse">
              <a:avLst/>
            </a:prstGeom>
            <a:solidFill>
              <a:schemeClr val="accent4">
                <a:lumMod val="20000"/>
                <a:lumOff val="8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sz="3200">
                <a:latin typeface="Arial" panose="020B0604020202020204" pitchFamily="34" charset="0"/>
                <a:cs typeface="Arial" panose="020B0604020202020204" pitchFamily="34" charset="0"/>
              </a:endParaRPr>
            </a:p>
          </p:txBody>
        </p:sp>
        <p:cxnSp>
          <p:nvCxnSpPr>
            <p:cNvPr id="36" name="Straight Arrow Connector 43">
              <a:extLst>
                <a:ext uri="{FF2B5EF4-FFF2-40B4-BE49-F238E27FC236}">
                  <a16:creationId xmlns:a16="http://schemas.microsoft.com/office/drawing/2014/main" id="{829EC0A6-4B0B-6F55-870A-A7C38C41B8FA}"/>
                </a:ext>
              </a:extLst>
            </p:cNvPr>
            <p:cNvCxnSpPr>
              <a:stCxn id="32" idx="2"/>
            </p:cNvCxnSpPr>
            <p:nvPr/>
          </p:nvCxnSpPr>
          <p:spPr>
            <a:xfrm>
              <a:off x="5124609" y="4217741"/>
              <a:ext cx="378569" cy="2227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44">
              <a:extLst>
                <a:ext uri="{FF2B5EF4-FFF2-40B4-BE49-F238E27FC236}">
                  <a16:creationId xmlns:a16="http://schemas.microsoft.com/office/drawing/2014/main" id="{514325B2-DE33-705F-7760-CE392738E973}"/>
                </a:ext>
              </a:extLst>
            </p:cNvPr>
            <p:cNvSpPr txBox="1"/>
            <p:nvPr/>
          </p:nvSpPr>
          <p:spPr>
            <a:xfrm>
              <a:off x="4272568" y="5421874"/>
              <a:ext cx="2135520" cy="707886"/>
            </a:xfrm>
            <a:prstGeom prst="rect">
              <a:avLst/>
            </a:prstGeom>
            <a:noFill/>
          </p:spPr>
          <p:txBody>
            <a:bodyPr wrap="none" rtlCol="0">
              <a:spAutoFit/>
            </a:bodyPr>
            <a:lstStyle/>
            <a:p>
              <a:pPr algn="ctr"/>
              <a:r>
                <a:rPr lang="en-US" sz="2000" dirty="0">
                  <a:latin typeface="Arial" panose="020B0604020202020204" pitchFamily="34" charset="0"/>
                  <a:ea typeface="Yu Gothic" panose="020B0400000000000000" pitchFamily="34" charset="-128"/>
                  <a:cs typeface="Arial" panose="020B0604020202020204" pitchFamily="34" charset="0"/>
                </a:rPr>
                <a:t>voltage at point a</a:t>
              </a:r>
            </a:p>
            <a:p>
              <a:pPr algn="ctr"/>
              <a:r>
                <a:rPr kumimoji="1" lang="en-US" sz="2000" dirty="0">
                  <a:latin typeface="Arial" panose="020B0604020202020204" pitchFamily="34" charset="0"/>
                  <a:ea typeface="Yu Gothic" panose="020B0400000000000000" pitchFamily="34" charset="-128"/>
                  <a:cs typeface="Arial" panose="020B0604020202020204" pitchFamily="34" charset="0"/>
                </a:rPr>
                <a:t>(higher)</a:t>
              </a:r>
            </a:p>
          </p:txBody>
        </p:sp>
        <p:sp>
          <p:nvSpPr>
            <p:cNvPr id="38" name="TextBox 45">
              <a:extLst>
                <a:ext uri="{FF2B5EF4-FFF2-40B4-BE49-F238E27FC236}">
                  <a16:creationId xmlns:a16="http://schemas.microsoft.com/office/drawing/2014/main" id="{B7BFEA11-5A53-3C81-A3B9-DB39796349A7}"/>
                </a:ext>
              </a:extLst>
            </p:cNvPr>
            <p:cNvSpPr txBox="1"/>
            <p:nvPr/>
          </p:nvSpPr>
          <p:spPr>
            <a:xfrm>
              <a:off x="7020985" y="5361510"/>
              <a:ext cx="2135520" cy="707886"/>
            </a:xfrm>
            <a:prstGeom prst="rect">
              <a:avLst/>
            </a:prstGeom>
            <a:noFill/>
          </p:spPr>
          <p:txBody>
            <a:bodyPr wrap="none" rtlCol="0">
              <a:spAutoFit/>
            </a:bodyPr>
            <a:lstStyle/>
            <a:p>
              <a:pPr algn="ctr"/>
              <a:r>
                <a:rPr lang="en-US" sz="2000" dirty="0">
                  <a:latin typeface="Arial" panose="020B0604020202020204" pitchFamily="34" charset="0"/>
                  <a:ea typeface="Yu Gothic" panose="020B0400000000000000" pitchFamily="34" charset="-128"/>
                  <a:cs typeface="Arial" panose="020B0604020202020204" pitchFamily="34" charset="0"/>
                </a:rPr>
                <a:t>voltage at point b</a:t>
              </a:r>
              <a:br>
                <a:rPr lang="en-US" sz="2000" dirty="0">
                  <a:latin typeface="Arial" panose="020B0604020202020204" pitchFamily="34" charset="0"/>
                  <a:ea typeface="Yu Gothic" panose="020B0400000000000000" pitchFamily="34" charset="-128"/>
                  <a:cs typeface="Arial" panose="020B0604020202020204" pitchFamily="34" charset="0"/>
                </a:rPr>
              </a:br>
              <a:r>
                <a:rPr lang="en-US" sz="2000" dirty="0">
                  <a:latin typeface="Arial" panose="020B0604020202020204" pitchFamily="34" charset="0"/>
                  <a:ea typeface="Yu Gothic" panose="020B0400000000000000" pitchFamily="34" charset="-128"/>
                  <a:cs typeface="Arial" panose="020B0604020202020204" pitchFamily="34" charset="0"/>
                </a:rPr>
                <a:t>(lower)</a:t>
              </a:r>
              <a:endParaRPr kumimoji="1" lang="en-US" sz="2000" dirty="0">
                <a:latin typeface="Arial" panose="020B0604020202020204" pitchFamily="34" charset="0"/>
                <a:ea typeface="Yu Gothic" panose="020B0400000000000000" pitchFamily="34" charset="-128"/>
                <a:cs typeface="Arial" panose="020B0604020202020204" pitchFamily="34" charset="0"/>
              </a:endParaRPr>
            </a:p>
          </p:txBody>
        </p:sp>
        <p:cxnSp>
          <p:nvCxnSpPr>
            <p:cNvPr id="39" name="Straight Arrow Connector 47">
              <a:extLst>
                <a:ext uri="{FF2B5EF4-FFF2-40B4-BE49-F238E27FC236}">
                  <a16:creationId xmlns:a16="http://schemas.microsoft.com/office/drawing/2014/main" id="{D478A154-5CDF-EB42-6815-A3BE3BE0464F}"/>
                </a:ext>
              </a:extLst>
            </p:cNvPr>
            <p:cNvCxnSpPr>
              <a:cxnSpLocks/>
              <a:stCxn id="37" idx="0"/>
              <a:endCxn id="41" idx="2"/>
            </p:cNvCxnSpPr>
            <p:nvPr/>
          </p:nvCxnSpPr>
          <p:spPr>
            <a:xfrm flipV="1">
              <a:off x="5340328" y="4932894"/>
              <a:ext cx="1303824" cy="4889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49">
              <a:extLst>
                <a:ext uri="{FF2B5EF4-FFF2-40B4-BE49-F238E27FC236}">
                  <a16:creationId xmlns:a16="http://schemas.microsoft.com/office/drawing/2014/main" id="{FB5DC979-2E89-E9C6-7425-CA61F810F796}"/>
                </a:ext>
              </a:extLst>
            </p:cNvPr>
            <p:cNvCxnSpPr>
              <a:cxnSpLocks/>
              <a:stCxn id="38" idx="0"/>
            </p:cNvCxnSpPr>
            <p:nvPr/>
          </p:nvCxnSpPr>
          <p:spPr>
            <a:xfrm flipH="1" flipV="1">
              <a:off x="7676785" y="5001368"/>
              <a:ext cx="411960" cy="3601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35">
                  <a:extLst>
                    <a:ext uri="{FF2B5EF4-FFF2-40B4-BE49-F238E27FC236}">
                      <a16:creationId xmlns:a16="http://schemas.microsoft.com/office/drawing/2014/main" id="{0DEE4D73-075B-2471-6283-4524A662BFCC}"/>
                    </a:ext>
                  </a:extLst>
                </p:cNvPr>
                <p:cNvSpPr txBox="1"/>
                <p:nvPr/>
              </p:nvSpPr>
              <p:spPr>
                <a:xfrm>
                  <a:off x="5363737" y="4440451"/>
                  <a:ext cx="2560829" cy="49244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kumimoji="1" lang="en-US" sz="3200" i="1" smtClean="0">
                                <a:latin typeface="Cambria Math" panose="02040503050406030204" pitchFamily="18" charset="0"/>
                              </a:rPr>
                            </m:ctrlPr>
                          </m:sSubPr>
                          <m:e>
                            <m:r>
                              <a:rPr kumimoji="1" lang="en-US" sz="3200" b="0" i="1" smtClean="0">
                                <a:latin typeface="Cambria Math" panose="02040503050406030204" pitchFamily="18" charset="0"/>
                              </a:rPr>
                              <m:t>𝑣</m:t>
                            </m:r>
                          </m:e>
                          <m:sub>
                            <m:r>
                              <a:rPr kumimoji="1" lang="en-US" sz="3200" b="0" i="1" smtClean="0">
                                <a:latin typeface="Cambria Math" panose="02040503050406030204" pitchFamily="18" charset="0"/>
                              </a:rPr>
                              <m:t>𝑎𝑏</m:t>
                            </m:r>
                          </m:sub>
                        </m:sSub>
                        <m:r>
                          <a:rPr kumimoji="1" lang="en-US" sz="3200" b="0" i="1" smtClean="0">
                            <a:latin typeface="Cambria Math" panose="02040503050406030204" pitchFamily="18" charset="0"/>
                          </a:rPr>
                          <m:t>=</m:t>
                        </m:r>
                        <m:sSub>
                          <m:sSubPr>
                            <m:ctrlPr>
                              <a:rPr kumimoji="1" lang="en-US" sz="3200" b="0" i="1" smtClean="0">
                                <a:latin typeface="Cambria Math" panose="02040503050406030204" pitchFamily="18" charset="0"/>
                              </a:rPr>
                            </m:ctrlPr>
                          </m:sSubPr>
                          <m:e>
                            <m:r>
                              <a:rPr kumimoji="1" lang="en-US" sz="3200" b="0" i="1" smtClean="0">
                                <a:latin typeface="Cambria Math" panose="02040503050406030204" pitchFamily="18" charset="0"/>
                              </a:rPr>
                              <m:t>𝑣</m:t>
                            </m:r>
                          </m:e>
                          <m:sub>
                            <m:r>
                              <a:rPr kumimoji="1" lang="en-US" sz="3200" b="0" i="1" smtClean="0">
                                <a:latin typeface="Cambria Math" panose="02040503050406030204" pitchFamily="18" charset="0"/>
                              </a:rPr>
                              <m:t>𝑎</m:t>
                            </m:r>
                          </m:sub>
                        </m:sSub>
                        <m:r>
                          <a:rPr kumimoji="1" lang="en-US" sz="3200" b="0" i="1" smtClean="0">
                            <a:latin typeface="Cambria Math" panose="02040503050406030204" pitchFamily="18" charset="0"/>
                          </a:rPr>
                          <m:t>−</m:t>
                        </m:r>
                        <m:sSub>
                          <m:sSubPr>
                            <m:ctrlPr>
                              <a:rPr kumimoji="1" lang="en-US" sz="3200" b="0" i="1" smtClean="0">
                                <a:latin typeface="Cambria Math" panose="02040503050406030204" pitchFamily="18" charset="0"/>
                              </a:rPr>
                            </m:ctrlPr>
                          </m:sSubPr>
                          <m:e>
                            <m:r>
                              <a:rPr kumimoji="1" lang="en-US" sz="3200" b="0" i="1" smtClean="0">
                                <a:latin typeface="Cambria Math" panose="02040503050406030204" pitchFamily="18" charset="0"/>
                              </a:rPr>
                              <m:t>𝑣</m:t>
                            </m:r>
                          </m:e>
                          <m:sub>
                            <m:r>
                              <a:rPr kumimoji="1" lang="en-US" sz="3200" b="0" i="1" smtClean="0">
                                <a:latin typeface="Cambria Math" panose="02040503050406030204" pitchFamily="18" charset="0"/>
                              </a:rPr>
                              <m:t>𝑏</m:t>
                            </m:r>
                          </m:sub>
                        </m:sSub>
                      </m:oMath>
                    </m:oMathPara>
                  </a14:m>
                  <a:endParaRPr kumimoji="1" lang="en-US" sz="32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73A3BCC9-AD32-873F-B955-E4D56B0C1516}"/>
                    </a:ext>
                  </a:extLst>
                </p:cNvPr>
                <p:cNvSpPr txBox="1">
                  <a:spLocks noRot="1" noChangeAspect="1" noMove="1" noResize="1" noEditPoints="1" noAdjustHandles="1" noChangeArrowheads="1" noChangeShapeType="1" noTextEdit="1"/>
                </p:cNvSpPr>
                <p:nvPr/>
              </p:nvSpPr>
              <p:spPr>
                <a:xfrm>
                  <a:off x="5363737" y="4440451"/>
                  <a:ext cx="2560829" cy="492443"/>
                </a:xfrm>
                <a:prstGeom prst="rect">
                  <a:avLst/>
                </a:prstGeom>
                <a:blipFill>
                  <a:blip r:embed="rId13"/>
                  <a:stretch>
                    <a:fillRect/>
                  </a:stretch>
                </a:blipFill>
              </p:spPr>
              <p:txBody>
                <a:bodyPr/>
                <a:lstStyle/>
                <a:p>
                  <a:r>
                    <a:rPr lang="en-US">
                      <a:noFill/>
                    </a:rPr>
                    <a:t> </a:t>
                  </a:r>
                </a:p>
              </p:txBody>
            </p:sp>
          </mc:Fallback>
        </mc:AlternateContent>
      </p:grpSp>
      <p:cxnSp>
        <p:nvCxnSpPr>
          <p:cNvPr id="42" name="Connector: Elbow 54">
            <a:extLst>
              <a:ext uri="{FF2B5EF4-FFF2-40B4-BE49-F238E27FC236}">
                <a16:creationId xmlns:a16="http://schemas.microsoft.com/office/drawing/2014/main" id="{21012F85-CD33-50C3-5277-1E6E61CFB871}"/>
              </a:ext>
            </a:extLst>
          </p:cNvPr>
          <p:cNvCxnSpPr>
            <a:cxnSpLocks/>
          </p:cNvCxnSpPr>
          <p:nvPr/>
        </p:nvCxnSpPr>
        <p:spPr>
          <a:xfrm rot="5400000">
            <a:off x="1616383" y="4215591"/>
            <a:ext cx="228278" cy="206373"/>
          </a:xfrm>
          <a:prstGeom prst="bentConnector3">
            <a:avLst>
              <a:gd name="adj1" fmla="val 271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62">
                <a:extLst>
                  <a:ext uri="{FF2B5EF4-FFF2-40B4-BE49-F238E27FC236}">
                    <a16:creationId xmlns:a16="http://schemas.microsoft.com/office/drawing/2014/main" id="{15550015-AC1B-A461-3AF6-C8C2A10D1C5A}"/>
                  </a:ext>
                </a:extLst>
              </p:cNvPr>
              <p:cNvSpPr txBox="1"/>
              <p:nvPr/>
            </p:nvSpPr>
            <p:spPr>
              <a:xfrm>
                <a:off x="1616238" y="3940848"/>
                <a:ext cx="1604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𝑖</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43" name="TextBox 62">
                <a:extLst>
                  <a:ext uri="{FF2B5EF4-FFF2-40B4-BE49-F238E27FC236}">
                    <a16:creationId xmlns:a16="http://schemas.microsoft.com/office/drawing/2014/main" id="{15550015-AC1B-A461-3AF6-C8C2A10D1C5A}"/>
                  </a:ext>
                </a:extLst>
              </p:cNvPr>
              <p:cNvSpPr txBox="1">
                <a:spLocks noRot="1" noChangeAspect="1" noMove="1" noResize="1" noEditPoints="1" noAdjustHandles="1" noChangeArrowheads="1" noChangeShapeType="1" noTextEdit="1"/>
              </p:cNvSpPr>
              <p:nvPr/>
            </p:nvSpPr>
            <p:spPr>
              <a:xfrm>
                <a:off x="1616238" y="3940848"/>
                <a:ext cx="160429" cy="307777"/>
              </a:xfrm>
              <a:prstGeom prst="rect">
                <a:avLst/>
              </a:prstGeom>
              <a:blipFill>
                <a:blip r:embed="rId14"/>
                <a:stretch>
                  <a:fillRect l="-30769" r="-30769" b="-9804"/>
                </a:stretch>
              </a:blipFill>
            </p:spPr>
            <p:txBody>
              <a:bodyPr/>
              <a:lstStyle/>
              <a:p>
                <a:r>
                  <a:rPr lang="ja-JP" altLang="en-US">
                    <a:noFill/>
                  </a:rPr>
                  <a:t> </a:t>
                </a:r>
              </a:p>
            </p:txBody>
          </p:sp>
        </mc:Fallback>
      </mc:AlternateContent>
      <p:cxnSp>
        <p:nvCxnSpPr>
          <p:cNvPr id="44" name="Connector: Elbow 63">
            <a:extLst>
              <a:ext uri="{FF2B5EF4-FFF2-40B4-BE49-F238E27FC236}">
                <a16:creationId xmlns:a16="http://schemas.microsoft.com/office/drawing/2014/main" id="{68D14ECF-8BCF-AD8F-4BB7-1BBE4036B725}"/>
              </a:ext>
            </a:extLst>
          </p:cNvPr>
          <p:cNvCxnSpPr>
            <a:cxnSpLocks/>
          </p:cNvCxnSpPr>
          <p:nvPr/>
        </p:nvCxnSpPr>
        <p:spPr>
          <a:xfrm rot="5400000">
            <a:off x="4175414" y="4258296"/>
            <a:ext cx="228278" cy="206373"/>
          </a:xfrm>
          <a:prstGeom prst="bentConnector3">
            <a:avLst>
              <a:gd name="adj1" fmla="val 271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64">
                <a:extLst>
                  <a:ext uri="{FF2B5EF4-FFF2-40B4-BE49-F238E27FC236}">
                    <a16:creationId xmlns:a16="http://schemas.microsoft.com/office/drawing/2014/main" id="{2ADFD36F-AB14-D1C9-D6F5-489F0A2F06BE}"/>
                  </a:ext>
                </a:extLst>
              </p:cNvPr>
              <p:cNvSpPr txBox="1"/>
              <p:nvPr/>
            </p:nvSpPr>
            <p:spPr>
              <a:xfrm>
                <a:off x="4175269" y="3983553"/>
                <a:ext cx="160429"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sz="2000" b="0" i="1" smtClean="0">
                          <a:latin typeface="Cambria Math" panose="02040503050406030204" pitchFamily="18" charset="0"/>
                        </a:rPr>
                        <m:t>𝑖</m:t>
                      </m:r>
                    </m:oMath>
                  </m:oMathPara>
                </a14:m>
                <a:endParaRPr kumimoji="1" lang="en-US" sz="2000" dirty="0">
                  <a:latin typeface="Arial" panose="020B0604020202020204" pitchFamily="34" charset="0"/>
                  <a:cs typeface="Arial" panose="020B0604020202020204" pitchFamily="34" charset="0"/>
                </a:endParaRPr>
              </a:p>
            </p:txBody>
          </p:sp>
        </mc:Choice>
        <mc:Fallback xmlns="">
          <p:sp>
            <p:nvSpPr>
              <p:cNvPr id="45" name="TextBox 64">
                <a:extLst>
                  <a:ext uri="{FF2B5EF4-FFF2-40B4-BE49-F238E27FC236}">
                    <a16:creationId xmlns:a16="http://schemas.microsoft.com/office/drawing/2014/main" id="{2ADFD36F-AB14-D1C9-D6F5-489F0A2F06BE}"/>
                  </a:ext>
                </a:extLst>
              </p:cNvPr>
              <p:cNvSpPr txBox="1">
                <a:spLocks noRot="1" noChangeAspect="1" noMove="1" noResize="1" noEditPoints="1" noAdjustHandles="1" noChangeArrowheads="1" noChangeShapeType="1" noTextEdit="1"/>
              </p:cNvSpPr>
              <p:nvPr/>
            </p:nvSpPr>
            <p:spPr>
              <a:xfrm>
                <a:off x="4175269" y="3983553"/>
                <a:ext cx="160429" cy="307777"/>
              </a:xfrm>
              <a:prstGeom prst="rect">
                <a:avLst/>
              </a:prstGeom>
              <a:blipFill>
                <a:blip r:embed="rId15"/>
                <a:stretch>
                  <a:fillRect l="-34615" r="-26923" b="-9804"/>
                </a:stretch>
              </a:blipFill>
            </p:spPr>
            <p:txBody>
              <a:bodyPr/>
              <a:lstStyle/>
              <a:p>
                <a:r>
                  <a:rPr lang="ja-JP" altLang="en-US">
                    <a:noFill/>
                  </a:rPr>
                  <a:t> </a:t>
                </a:r>
              </a:p>
            </p:txBody>
          </p:sp>
        </mc:Fallback>
      </mc:AlternateContent>
      <p:sp>
        <p:nvSpPr>
          <p:cNvPr id="5" name="スライド番号プレースホルダー 4">
            <a:extLst>
              <a:ext uri="{FF2B5EF4-FFF2-40B4-BE49-F238E27FC236}">
                <a16:creationId xmlns:a16="http://schemas.microsoft.com/office/drawing/2014/main" id="{54869BE5-97E3-D856-C62B-5883D92105F5}"/>
              </a:ext>
            </a:extLst>
          </p:cNvPr>
          <p:cNvSpPr>
            <a:spLocks noGrp="1"/>
          </p:cNvSpPr>
          <p:nvPr>
            <p:ph type="sldNum" sz="quarter" idx="10"/>
          </p:nvPr>
        </p:nvSpPr>
        <p:spPr/>
        <p:txBody>
          <a:bodyPr/>
          <a:lstStyle/>
          <a:p>
            <a:fld id="{655ECA72-7C51-4053-A00F-47BEF0418ED9}" type="slidenum">
              <a:rPr lang="ja-JP" altLang="en-US" sz="2800" smtClean="0"/>
              <a:pPr/>
              <a:t>5</a:t>
            </a:fld>
            <a:endParaRPr lang="ja-JP" altLang="en-US" sz="2000" dirty="0"/>
          </a:p>
        </p:txBody>
      </p:sp>
    </p:spTree>
    <p:extLst>
      <p:ext uri="{BB962C8B-B14F-4D97-AF65-F5344CB8AC3E}">
        <p14:creationId xmlns:p14="http://schemas.microsoft.com/office/powerpoint/2010/main" val="115141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2A1CA8B-1F81-39A6-5078-C5759B7F649A}"/>
              </a:ext>
            </a:extLst>
          </p:cNvPr>
          <p:cNvSpPr>
            <a:spLocks noGrp="1"/>
          </p:cNvSpPr>
          <p:nvPr>
            <p:ph type="dt" sz="half" idx="11"/>
          </p:nvPr>
        </p:nvSpPr>
        <p:spPr/>
        <p:txBody>
          <a:bodyPr/>
          <a:lstStyle/>
          <a:p>
            <a:fld id="{FE794BC9-7766-4584-9EC9-5613F09AD005}" type="datetime1">
              <a:rPr lang="ja-JP" altLang="en-US" smtClean="0"/>
              <a:t>2025/4/28</a:t>
            </a:fld>
            <a:endParaRPr lang="ja-JP" altLang="en-US"/>
          </a:p>
        </p:txBody>
      </p:sp>
      <p:sp>
        <p:nvSpPr>
          <p:cNvPr id="4" name="タイトル 3">
            <a:extLst>
              <a:ext uri="{FF2B5EF4-FFF2-40B4-BE49-F238E27FC236}">
                <a16:creationId xmlns:a16="http://schemas.microsoft.com/office/drawing/2014/main" id="{DA02BE4C-8C47-B4D3-4A00-53C8018408D9}"/>
              </a:ext>
            </a:extLst>
          </p:cNvPr>
          <p:cNvSpPr>
            <a:spLocks noGrp="1"/>
          </p:cNvSpPr>
          <p:nvPr>
            <p:ph type="title"/>
          </p:nvPr>
        </p:nvSpPr>
        <p:spPr/>
        <p:txBody>
          <a:bodyPr/>
          <a:lstStyle/>
          <a:p>
            <a:r>
              <a:rPr kumimoji="1" lang="en-US" altLang="ja-JP" dirty="0"/>
              <a:t>Exercise</a:t>
            </a:r>
            <a:endParaRPr kumimoji="1" lang="ja-JP" altLang="en-US" dirty="0"/>
          </a:p>
        </p:txBody>
      </p:sp>
      <mc:AlternateContent xmlns:mc="http://schemas.openxmlformats.org/markup-compatibility/2006" xmlns:a14="http://schemas.microsoft.com/office/drawing/2010/main">
        <mc:Choice Requires="a14">
          <p:sp>
            <p:nvSpPr>
              <p:cNvPr id="59" name="Content Placeholder 2">
                <a:extLst>
                  <a:ext uri="{FF2B5EF4-FFF2-40B4-BE49-F238E27FC236}">
                    <a16:creationId xmlns:a16="http://schemas.microsoft.com/office/drawing/2014/main" id="{2DA62EDC-1889-2117-6A52-C2C53010D827}"/>
                  </a:ext>
                </a:extLst>
              </p:cNvPr>
              <p:cNvSpPr txBox="1">
                <a:spLocks/>
              </p:cNvSpPr>
              <p:nvPr/>
            </p:nvSpPr>
            <p:spPr>
              <a:xfrm>
                <a:off x="442773" y="1274969"/>
                <a:ext cx="11306453" cy="5186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sz="1600" b="1" dirty="0">
                    <a:solidFill>
                      <a:schemeClr val="tx1"/>
                    </a:solidFill>
                    <a:latin typeface="Arial" panose="020B0604020202020204" pitchFamily="34" charset="0"/>
                    <a:cs typeface="Arial" panose="020B0604020202020204" pitchFamily="34" charset="0"/>
                  </a:rPr>
                  <a:t>Q1. </a:t>
                </a:r>
                <a:r>
                  <a:rPr lang="en-US" sz="1600" dirty="0">
                    <a:solidFill>
                      <a:schemeClr val="tx1"/>
                    </a:solidFill>
                    <a:latin typeface="Arial" panose="020B0604020202020204" pitchFamily="34" charset="0"/>
                    <a:cs typeface="Arial" panose="020B0604020202020204" pitchFamily="34" charset="0"/>
                  </a:rPr>
                  <a:t>Answer the questions below.</a:t>
                </a:r>
              </a:p>
              <a:p>
                <a:pPr marL="342900" indent="-342900">
                  <a:buFont typeface="Arial" panose="020B0604020202020204" pitchFamily="34" charset="0"/>
                  <a:buAutoNum type="arabicParenBoth"/>
                </a:pPr>
                <a:r>
                  <a:rPr lang="en-US" sz="1600" dirty="0">
                    <a:solidFill>
                      <a:schemeClr val="tx1"/>
                    </a:solidFill>
                    <a:latin typeface="Arial" panose="020B0604020202020204" pitchFamily="34" charset="0"/>
                    <a:cs typeface="Arial" panose="020B0604020202020204" pitchFamily="34" charset="0"/>
                  </a:rPr>
                  <a:t>A charge of 2 C flowing past a given point each second is a current of 2 A.     (True / False)</a:t>
                </a:r>
              </a:p>
              <a:p>
                <a:pPr marL="342900" indent="-342900">
                  <a:buFont typeface="Arial" panose="020B0604020202020204" pitchFamily="34" charset="0"/>
                  <a:buAutoNum type="arabicParenBoth"/>
                </a:pPr>
                <a:r>
                  <a:rPr lang="en-US" sz="1600" dirty="0">
                    <a:solidFill>
                      <a:schemeClr val="tx1"/>
                    </a:solidFill>
                    <a:latin typeface="Arial" panose="020B0604020202020204" pitchFamily="34" charset="0"/>
                    <a:cs typeface="Arial" panose="020B0604020202020204" pitchFamily="34" charset="0"/>
                  </a:rPr>
                  <a:t>A 4-A current charging a dielectric material will accumulate a charge of 24 C after 6 s.     (True / False)</a:t>
                </a:r>
              </a:p>
              <a:p>
                <a:pPr marL="342900" indent="-342900">
                  <a:buFont typeface="Arial" panose="020B0604020202020204" pitchFamily="34" charset="0"/>
                  <a:buAutoNum type="arabicParenBoth"/>
                </a:pPr>
                <a:r>
                  <a:rPr lang="en-US" sz="1600" dirty="0">
                    <a:solidFill>
                      <a:schemeClr val="tx1"/>
                    </a:solidFill>
                    <a:latin typeface="Arial" panose="020B0604020202020204" pitchFamily="34" charset="0"/>
                    <a:cs typeface="Arial" panose="020B0604020202020204" pitchFamily="34" charset="0"/>
                  </a:rPr>
                  <a:t>Calculate the amount of charge represented by four million protons.</a:t>
                </a:r>
              </a:p>
              <a:p>
                <a:pPr marL="342900" indent="-342900">
                  <a:lnSpc>
                    <a:spcPct val="150000"/>
                  </a:lnSpc>
                  <a:buFont typeface="Arial" panose="020B0604020202020204" pitchFamily="34" charset="0"/>
                  <a:buAutoNum type="arabicParenBoth"/>
                </a:pPr>
                <a:endParaRPr lang="en-US" sz="16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AutoNum type="arabicParenBoth"/>
                </a:pPr>
                <a:r>
                  <a:rPr lang="en-US" sz="1600" dirty="0">
                    <a:solidFill>
                      <a:schemeClr val="tx1"/>
                    </a:solidFill>
                    <a:latin typeface="Arial" panose="020B0604020202020204" pitchFamily="34" charset="0"/>
                    <a:cs typeface="Arial" panose="020B0604020202020204" pitchFamily="34" charset="0"/>
                  </a:rPr>
                  <a:t>What is the current 𝐼 when electric charges of 10</a:t>
                </a:r>
                <a:r>
                  <a:rPr lang="en-US" sz="1600" baseline="30000" dirty="0">
                    <a:solidFill>
                      <a:schemeClr val="tx1"/>
                    </a:solidFill>
                    <a:latin typeface="Arial" panose="020B0604020202020204" pitchFamily="34" charset="0"/>
                    <a:cs typeface="Arial" panose="020B0604020202020204" pitchFamily="34" charset="0"/>
                  </a:rPr>
                  <a:t>-3</a:t>
                </a:r>
                <a:r>
                  <a:rPr lang="en-US" sz="1600" dirty="0">
                    <a:solidFill>
                      <a:schemeClr val="tx1"/>
                    </a:solidFill>
                    <a:latin typeface="Arial" panose="020B0604020202020204" pitchFamily="34" charset="0"/>
                    <a:cs typeface="Arial" panose="020B0604020202020204" pitchFamily="34" charset="0"/>
                  </a:rPr>
                  <a:t> C passes through a conductor in 0.1 seconds.</a:t>
                </a:r>
                <a:br>
                  <a:rPr lang="en-US" sz="1600" dirty="0">
                    <a:solidFill>
                      <a:schemeClr val="tx1"/>
                    </a:solidFill>
                    <a:latin typeface="Arial" panose="020B0604020202020204" pitchFamily="34" charset="0"/>
                    <a:cs typeface="Arial" panose="020B0604020202020204" pitchFamily="34" charset="0"/>
                  </a:rPr>
                </a:br>
                <a:endParaRPr lang="th-TH" sz="1600" dirty="0">
                  <a:solidFill>
                    <a:schemeClr val="tx1"/>
                  </a:solidFill>
                  <a:latin typeface="Arial" panose="020B0604020202020204" pitchFamily="34" charset="0"/>
                </a:endParaRPr>
              </a:p>
              <a:p>
                <a:pPr marL="342900" indent="-342900">
                  <a:buFont typeface="Arial" panose="020B0604020202020204" pitchFamily="34" charset="0"/>
                  <a:buAutoNum type="arabicParenBoth"/>
                </a:pPr>
                <a:endParaRPr lang="th-TH" sz="1600" dirty="0">
                  <a:solidFill>
                    <a:schemeClr val="tx1"/>
                  </a:solidFill>
                  <a:latin typeface="Arial" panose="020B0604020202020204" pitchFamily="34" charset="0"/>
                </a:endParaRPr>
              </a:p>
              <a:p>
                <a:r>
                  <a:rPr lang="en-US" sz="1600" b="1" dirty="0">
                    <a:solidFill>
                      <a:schemeClr val="tx1"/>
                    </a:solidFill>
                    <a:latin typeface="Arial" panose="020B0604020202020204" pitchFamily="34" charset="0"/>
                    <a:cs typeface="Arial" panose="020B0604020202020204" pitchFamily="34" charset="0"/>
                  </a:rPr>
                  <a:t>Q2. </a:t>
                </a:r>
                <a:r>
                  <a:rPr lang="en-US" altLang="ja-JP" sz="1600" dirty="0">
                    <a:solidFill>
                      <a:schemeClr val="tx1"/>
                    </a:solidFill>
                    <a:latin typeface="Arial" panose="020B0604020202020204" pitchFamily="34" charset="0"/>
                    <a:cs typeface="Arial" panose="020B0604020202020204" pitchFamily="34" charset="0"/>
                  </a:rPr>
                  <a:t>In each given diagram, draw arrows to represent the direction of: Current (</a:t>
                </a:r>
                <a14:m>
                  <m:oMath xmlns:m="http://schemas.openxmlformats.org/officeDocument/2006/math">
                    <m:r>
                      <a:rPr lang="en-US" altLang="ja-JP" sz="1600" i="1" dirty="0" smtClean="0">
                        <a:solidFill>
                          <a:schemeClr val="tx1"/>
                        </a:solidFill>
                        <a:latin typeface="Cambria Math" panose="02040503050406030204" pitchFamily="18" charset="0"/>
                      </a:rPr>
                      <m:t>𝐼</m:t>
                    </m:r>
                  </m:oMath>
                </a14:m>
                <a:r>
                  <a:rPr lang="en-US" altLang="ja-JP" sz="1600" dirty="0">
                    <a:solidFill>
                      <a:schemeClr val="tx1"/>
                    </a:solidFill>
                    <a:latin typeface="Arial" panose="020B0604020202020204" pitchFamily="34" charset="0"/>
                    <a:cs typeface="Arial" panose="020B0604020202020204" pitchFamily="34" charset="0"/>
                  </a:rPr>
                  <a:t>) and Voltage(</a:t>
                </a:r>
                <a14:m>
                  <m:oMath xmlns:m="http://schemas.openxmlformats.org/officeDocument/2006/math">
                    <m:r>
                      <a:rPr lang="en-US" altLang="ja-JP" sz="1600" i="1" dirty="0" smtClean="0">
                        <a:solidFill>
                          <a:schemeClr val="tx1"/>
                        </a:solidFill>
                        <a:latin typeface="Cambria Math" panose="02040503050406030204" pitchFamily="18" charset="0"/>
                      </a:rPr>
                      <m:t>𝑉</m:t>
                    </m:r>
                  </m:oMath>
                </a14:m>
                <a:r>
                  <a:rPr lang="en-US" altLang="ja-JP" sz="1600" dirty="0">
                    <a:solidFill>
                      <a:schemeClr val="tx1"/>
                    </a:solidFill>
                    <a:latin typeface="Arial" panose="020B0604020202020204" pitchFamily="34" charset="0"/>
                    <a:cs typeface="Arial" panose="020B0604020202020204" pitchFamily="34" charset="0"/>
                  </a:rPr>
                  <a:t>)</a:t>
                </a:r>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59" name="Content Placeholder 2">
                <a:extLst>
                  <a:ext uri="{FF2B5EF4-FFF2-40B4-BE49-F238E27FC236}">
                    <a16:creationId xmlns:a16="http://schemas.microsoft.com/office/drawing/2014/main" id="{2DA62EDC-1889-2117-6A52-C2C53010D827}"/>
                  </a:ext>
                </a:extLst>
              </p:cNvPr>
              <p:cNvSpPr txBox="1">
                <a:spLocks noRot="1" noChangeAspect="1" noMove="1" noResize="1" noEditPoints="1" noAdjustHandles="1" noChangeArrowheads="1" noChangeShapeType="1" noTextEdit="1"/>
              </p:cNvSpPr>
              <p:nvPr/>
            </p:nvSpPr>
            <p:spPr>
              <a:xfrm>
                <a:off x="442773" y="1274969"/>
                <a:ext cx="11306453" cy="5186162"/>
              </a:xfrm>
              <a:prstGeom prst="rect">
                <a:avLst/>
              </a:prstGeom>
              <a:blipFill>
                <a:blip r:embed="rId2"/>
                <a:stretch>
                  <a:fillRect l="-324" t="-823"/>
                </a:stretch>
              </a:blipFill>
            </p:spPr>
            <p:txBody>
              <a:bodyPr/>
              <a:lstStyle/>
              <a:p>
                <a:r>
                  <a:rPr lang="ja-JP" altLang="en-US">
                    <a:noFill/>
                  </a:rPr>
                  <a:t> </a:t>
                </a:r>
              </a:p>
            </p:txBody>
          </p:sp>
        </mc:Fallback>
      </mc:AlternateContent>
      <p:cxnSp>
        <p:nvCxnSpPr>
          <p:cNvPr id="64" name="Straight Connector 5">
            <a:extLst>
              <a:ext uri="{FF2B5EF4-FFF2-40B4-BE49-F238E27FC236}">
                <a16:creationId xmlns:a16="http://schemas.microsoft.com/office/drawing/2014/main" id="{F9E25B6A-8AEC-6955-3C00-F77517038753}"/>
              </a:ext>
            </a:extLst>
          </p:cNvPr>
          <p:cNvCxnSpPr>
            <a:cxnSpLocks/>
          </p:cNvCxnSpPr>
          <p:nvPr/>
        </p:nvCxnSpPr>
        <p:spPr>
          <a:xfrm>
            <a:off x="1424792" y="5349279"/>
            <a:ext cx="21811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7">
            <a:extLst>
              <a:ext uri="{FF2B5EF4-FFF2-40B4-BE49-F238E27FC236}">
                <a16:creationId xmlns:a16="http://schemas.microsoft.com/office/drawing/2014/main" id="{F1AB094C-4E8F-0E7B-AA7E-23CD3B52EFB9}"/>
              </a:ext>
            </a:extLst>
          </p:cNvPr>
          <p:cNvSpPr/>
          <p:nvPr/>
        </p:nvSpPr>
        <p:spPr>
          <a:xfrm>
            <a:off x="1332513" y="5303139"/>
            <a:ext cx="92279" cy="92279"/>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66" name="Oval 8">
            <a:extLst>
              <a:ext uri="{FF2B5EF4-FFF2-40B4-BE49-F238E27FC236}">
                <a16:creationId xmlns:a16="http://schemas.microsoft.com/office/drawing/2014/main" id="{D9814648-1623-FBFB-7215-FBC775C94C8E}"/>
              </a:ext>
            </a:extLst>
          </p:cNvPr>
          <p:cNvSpPr/>
          <p:nvPr/>
        </p:nvSpPr>
        <p:spPr>
          <a:xfrm>
            <a:off x="3605929" y="5303139"/>
            <a:ext cx="92279" cy="92279"/>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7" name="TextBox 9">
                <a:extLst>
                  <a:ext uri="{FF2B5EF4-FFF2-40B4-BE49-F238E27FC236}">
                    <a16:creationId xmlns:a16="http://schemas.microsoft.com/office/drawing/2014/main" id="{EDEB8A52-55BE-D71E-D75A-665EAC61427A}"/>
                  </a:ext>
                </a:extLst>
              </p:cNvPr>
              <p:cNvSpPr txBox="1"/>
              <p:nvPr/>
            </p:nvSpPr>
            <p:spPr>
              <a:xfrm>
                <a:off x="1145732" y="5349278"/>
                <a:ext cx="19800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latin typeface="Cambria Math" panose="02040503050406030204" pitchFamily="18" charset="0"/>
                        </a:rPr>
                        <m:t>𝑎</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67" name="TextBox 9">
                <a:extLst>
                  <a:ext uri="{FF2B5EF4-FFF2-40B4-BE49-F238E27FC236}">
                    <a16:creationId xmlns:a16="http://schemas.microsoft.com/office/drawing/2014/main" id="{EDEB8A52-55BE-D71E-D75A-665EAC61427A}"/>
                  </a:ext>
                </a:extLst>
              </p:cNvPr>
              <p:cNvSpPr txBox="1">
                <a:spLocks noRot="1" noChangeAspect="1" noMove="1" noResize="1" noEditPoints="1" noAdjustHandles="1" noChangeArrowheads="1" noChangeShapeType="1" noTextEdit="1"/>
              </p:cNvSpPr>
              <p:nvPr/>
            </p:nvSpPr>
            <p:spPr>
              <a:xfrm>
                <a:off x="1145732" y="5349278"/>
                <a:ext cx="198003" cy="276999"/>
              </a:xfrm>
              <a:prstGeom prst="rect">
                <a:avLst/>
              </a:prstGeom>
              <a:blipFill>
                <a:blip r:embed="rId3"/>
                <a:stretch>
                  <a:fillRect l="-15625" r="-12500"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TextBox 10">
                <a:extLst>
                  <a:ext uri="{FF2B5EF4-FFF2-40B4-BE49-F238E27FC236}">
                    <a16:creationId xmlns:a16="http://schemas.microsoft.com/office/drawing/2014/main" id="{744EA9DD-D1A5-6A77-61DF-0AD42FE95EB6}"/>
                  </a:ext>
                </a:extLst>
              </p:cNvPr>
              <p:cNvSpPr txBox="1"/>
              <p:nvPr/>
            </p:nvSpPr>
            <p:spPr>
              <a:xfrm>
                <a:off x="3698208" y="5361249"/>
                <a:ext cx="194219" cy="276999"/>
              </a:xfrm>
              <a:prstGeom prst="rect">
                <a:avLst/>
              </a:prstGeom>
              <a:noFill/>
            </p:spPr>
            <p:txBody>
              <a:bodyPr wrap="non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b="0" i="1" smtClean="0">
                          <a:latin typeface="Cambria Math" panose="02040503050406030204" pitchFamily="18" charset="0"/>
                        </a:rPr>
                        <m:t>𝑏</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68" name="TextBox 10">
                <a:extLst>
                  <a:ext uri="{FF2B5EF4-FFF2-40B4-BE49-F238E27FC236}">
                    <a16:creationId xmlns:a16="http://schemas.microsoft.com/office/drawing/2014/main" id="{744EA9DD-D1A5-6A77-61DF-0AD42FE95EB6}"/>
                  </a:ext>
                </a:extLst>
              </p:cNvPr>
              <p:cNvSpPr txBox="1">
                <a:spLocks noRot="1" noChangeAspect="1" noMove="1" noResize="1" noEditPoints="1" noAdjustHandles="1" noChangeArrowheads="1" noChangeShapeType="1" noTextEdit="1"/>
              </p:cNvSpPr>
              <p:nvPr/>
            </p:nvSpPr>
            <p:spPr>
              <a:xfrm>
                <a:off x="3698208" y="5361249"/>
                <a:ext cx="194219" cy="276999"/>
              </a:xfrm>
              <a:prstGeom prst="rect">
                <a:avLst/>
              </a:prstGeom>
              <a:blipFill>
                <a:blip r:embed="rId4"/>
                <a:stretch>
                  <a:fillRect l="-28125" r="-21875"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TextBox 11">
                <a:extLst>
                  <a:ext uri="{FF2B5EF4-FFF2-40B4-BE49-F238E27FC236}">
                    <a16:creationId xmlns:a16="http://schemas.microsoft.com/office/drawing/2014/main" id="{5EEED703-35C6-6BCB-2238-789EF5D3B5EB}"/>
                  </a:ext>
                </a:extLst>
              </p:cNvPr>
              <p:cNvSpPr txBox="1"/>
              <p:nvPr/>
            </p:nvSpPr>
            <p:spPr>
              <a:xfrm>
                <a:off x="3426045" y="5395418"/>
                <a:ext cx="2372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solidFill>
                            <a:schemeClr val="accent1">
                              <a:lumMod val="60000"/>
                              <a:lumOff val="40000"/>
                            </a:schemeClr>
                          </a:solidFill>
                          <a:latin typeface="Cambria Math" panose="02040503050406030204" pitchFamily="18" charset="0"/>
                        </a:rPr>
                        <m:t>+</m:t>
                      </m:r>
                    </m:oMath>
                  </m:oMathPara>
                </a14:m>
                <a:endParaRPr kumimoji="1" lang="en-US" dirty="0">
                  <a:solidFill>
                    <a:schemeClr val="accent1">
                      <a:lumMod val="60000"/>
                      <a:lumOff val="40000"/>
                    </a:schemeClr>
                  </a:solidFill>
                  <a:latin typeface="Arial" panose="020B0604020202020204" pitchFamily="34" charset="0"/>
                  <a:cs typeface="Arial" panose="020B0604020202020204" pitchFamily="34" charset="0"/>
                </a:endParaRPr>
              </a:p>
            </p:txBody>
          </p:sp>
        </mc:Choice>
        <mc:Fallback xmlns="">
          <p:sp>
            <p:nvSpPr>
              <p:cNvPr id="69" name="TextBox 11">
                <a:extLst>
                  <a:ext uri="{FF2B5EF4-FFF2-40B4-BE49-F238E27FC236}">
                    <a16:creationId xmlns:a16="http://schemas.microsoft.com/office/drawing/2014/main" id="{5EEED703-35C6-6BCB-2238-789EF5D3B5EB}"/>
                  </a:ext>
                </a:extLst>
              </p:cNvPr>
              <p:cNvSpPr txBox="1">
                <a:spLocks noRot="1" noChangeAspect="1" noMove="1" noResize="1" noEditPoints="1" noAdjustHandles="1" noChangeArrowheads="1" noChangeShapeType="1" noTextEdit="1"/>
              </p:cNvSpPr>
              <p:nvPr/>
            </p:nvSpPr>
            <p:spPr>
              <a:xfrm>
                <a:off x="3426045" y="5395418"/>
                <a:ext cx="237244" cy="276999"/>
              </a:xfrm>
              <a:prstGeom prst="rect">
                <a:avLst/>
              </a:prstGeom>
              <a:blipFill>
                <a:blip r:embed="rId5"/>
                <a:stretch>
                  <a:fillRect l="-17949" r="-17949" b="-869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TextBox 12">
                <a:extLst>
                  <a:ext uri="{FF2B5EF4-FFF2-40B4-BE49-F238E27FC236}">
                    <a16:creationId xmlns:a16="http://schemas.microsoft.com/office/drawing/2014/main" id="{B388841C-3992-C5DF-85C4-ABE9BED83076}"/>
                  </a:ext>
                </a:extLst>
              </p:cNvPr>
              <p:cNvSpPr txBox="1"/>
              <p:nvPr/>
            </p:nvSpPr>
            <p:spPr>
              <a:xfrm>
                <a:off x="1424792" y="5395418"/>
                <a:ext cx="23724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solidFill>
                            <a:schemeClr val="accent1">
                              <a:lumMod val="60000"/>
                              <a:lumOff val="40000"/>
                            </a:schemeClr>
                          </a:solidFill>
                          <a:latin typeface="Cambria Math" panose="02040503050406030204" pitchFamily="18" charset="0"/>
                        </a:rPr>
                        <m:t>−</m:t>
                      </m:r>
                    </m:oMath>
                  </m:oMathPara>
                </a14:m>
                <a:endParaRPr kumimoji="1" lang="en-US" dirty="0">
                  <a:solidFill>
                    <a:schemeClr val="accent1">
                      <a:lumMod val="60000"/>
                      <a:lumOff val="40000"/>
                    </a:schemeClr>
                  </a:solidFill>
                  <a:latin typeface="Arial" panose="020B0604020202020204" pitchFamily="34" charset="0"/>
                  <a:cs typeface="Arial" panose="020B0604020202020204" pitchFamily="34" charset="0"/>
                </a:endParaRPr>
              </a:p>
            </p:txBody>
          </p:sp>
        </mc:Choice>
        <mc:Fallback xmlns="">
          <p:sp>
            <p:nvSpPr>
              <p:cNvPr id="70" name="TextBox 12">
                <a:extLst>
                  <a:ext uri="{FF2B5EF4-FFF2-40B4-BE49-F238E27FC236}">
                    <a16:creationId xmlns:a16="http://schemas.microsoft.com/office/drawing/2014/main" id="{B388841C-3992-C5DF-85C4-ABE9BED83076}"/>
                  </a:ext>
                </a:extLst>
              </p:cNvPr>
              <p:cNvSpPr txBox="1">
                <a:spLocks noRot="1" noChangeAspect="1" noMove="1" noResize="1" noEditPoints="1" noAdjustHandles="1" noChangeArrowheads="1" noChangeShapeType="1" noTextEdit="1"/>
              </p:cNvSpPr>
              <p:nvPr/>
            </p:nvSpPr>
            <p:spPr>
              <a:xfrm>
                <a:off x="1424792" y="5395418"/>
                <a:ext cx="237244" cy="276999"/>
              </a:xfrm>
              <a:prstGeom prst="rect">
                <a:avLst/>
              </a:prstGeom>
              <a:blipFill>
                <a:blip r:embed="rId6"/>
                <a:stretch>
                  <a:fillRect l="-5128"/>
                </a:stretch>
              </a:blipFill>
            </p:spPr>
            <p:txBody>
              <a:bodyPr/>
              <a:lstStyle/>
              <a:p>
                <a:r>
                  <a:rPr lang="ja-JP" altLang="en-US">
                    <a:noFill/>
                  </a:rPr>
                  <a:t> </a:t>
                </a:r>
              </a:p>
            </p:txBody>
          </p:sp>
        </mc:Fallback>
      </mc:AlternateContent>
      <p:sp>
        <p:nvSpPr>
          <p:cNvPr id="71" name="Rectangle 13">
            <a:extLst>
              <a:ext uri="{FF2B5EF4-FFF2-40B4-BE49-F238E27FC236}">
                <a16:creationId xmlns:a16="http://schemas.microsoft.com/office/drawing/2014/main" id="{12BAAD90-920B-FF8F-8B5F-7D57ECABEF19}"/>
              </a:ext>
            </a:extLst>
          </p:cNvPr>
          <p:cNvSpPr/>
          <p:nvPr/>
        </p:nvSpPr>
        <p:spPr>
          <a:xfrm rot="5400000">
            <a:off x="2426461" y="5120678"/>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2" name="TextBox 14">
                <a:extLst>
                  <a:ext uri="{FF2B5EF4-FFF2-40B4-BE49-F238E27FC236}">
                    <a16:creationId xmlns:a16="http://schemas.microsoft.com/office/drawing/2014/main" id="{B58E99CA-4A90-7AE3-42CF-DB870A80DD94}"/>
                  </a:ext>
                </a:extLst>
              </p:cNvPr>
              <p:cNvSpPr txBox="1"/>
              <p:nvPr/>
            </p:nvSpPr>
            <p:spPr>
              <a:xfrm>
                <a:off x="816679" y="4424011"/>
                <a:ext cx="1765367" cy="338554"/>
              </a:xfrm>
              <a:prstGeom prst="rect">
                <a:avLst/>
              </a:prstGeom>
              <a:noFill/>
            </p:spPr>
            <p:txBody>
              <a:bodyPr wrap="square" rtlCol="0">
                <a:spAutoFit/>
              </a:bodyPr>
              <a:lstStyle/>
              <a:p>
                <a:r>
                  <a:rPr kumimoji="1" lang="en-US" sz="1600" dirty="0">
                    <a:latin typeface="Arial" panose="020B0604020202020204" pitchFamily="34" charset="0"/>
                    <a:ea typeface="Yu Gothic" panose="020B0400000000000000" pitchFamily="34" charset="-128"/>
                    <a:cs typeface="Arial" panose="020B0604020202020204" pitchFamily="34" charset="0"/>
                  </a:rPr>
                  <a:t>(1) </a:t>
                </a:r>
                <a14:m>
                  <m:oMath xmlns:m="http://schemas.openxmlformats.org/officeDocument/2006/math">
                    <m:sSub>
                      <m:sSubPr>
                        <m:ctrlPr>
                          <a:rPr kumimoji="1" lang="en-US" sz="160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𝑏𝑎</m:t>
                        </m:r>
                      </m:sub>
                    </m:sSub>
                  </m:oMath>
                </a14:m>
                <a:endParaRPr kumimoji="1" lang="en-US" sz="1600" dirty="0">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72" name="TextBox 14">
                <a:extLst>
                  <a:ext uri="{FF2B5EF4-FFF2-40B4-BE49-F238E27FC236}">
                    <a16:creationId xmlns:a16="http://schemas.microsoft.com/office/drawing/2014/main" id="{B58E99CA-4A90-7AE3-42CF-DB870A80DD94}"/>
                  </a:ext>
                </a:extLst>
              </p:cNvPr>
              <p:cNvSpPr txBox="1">
                <a:spLocks noRot="1" noChangeAspect="1" noMove="1" noResize="1" noEditPoints="1" noAdjustHandles="1" noChangeArrowheads="1" noChangeShapeType="1" noTextEdit="1"/>
              </p:cNvSpPr>
              <p:nvPr/>
            </p:nvSpPr>
            <p:spPr>
              <a:xfrm>
                <a:off x="816679" y="4424011"/>
                <a:ext cx="1765367" cy="338554"/>
              </a:xfrm>
              <a:prstGeom prst="rect">
                <a:avLst/>
              </a:prstGeom>
              <a:blipFill>
                <a:blip r:embed="rId7"/>
                <a:stretch>
                  <a:fillRect l="-2069" t="-5455" b="-23636"/>
                </a:stretch>
              </a:blipFill>
            </p:spPr>
            <p:txBody>
              <a:bodyPr/>
              <a:lstStyle/>
              <a:p>
                <a:r>
                  <a:rPr lang="ja-JP" altLang="en-US">
                    <a:noFill/>
                  </a:rPr>
                  <a:t> </a:t>
                </a:r>
              </a:p>
            </p:txBody>
          </p:sp>
        </mc:Fallback>
      </mc:AlternateContent>
      <p:cxnSp>
        <p:nvCxnSpPr>
          <p:cNvPr id="73" name="Straight Connector 15">
            <a:extLst>
              <a:ext uri="{FF2B5EF4-FFF2-40B4-BE49-F238E27FC236}">
                <a16:creationId xmlns:a16="http://schemas.microsoft.com/office/drawing/2014/main" id="{4D6FDDAA-8F23-5C95-9223-FA33CD217C85}"/>
              </a:ext>
            </a:extLst>
          </p:cNvPr>
          <p:cNvCxnSpPr>
            <a:cxnSpLocks/>
          </p:cNvCxnSpPr>
          <p:nvPr/>
        </p:nvCxnSpPr>
        <p:spPr>
          <a:xfrm>
            <a:off x="4939356" y="5349279"/>
            <a:ext cx="21811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Oval 16">
            <a:extLst>
              <a:ext uri="{FF2B5EF4-FFF2-40B4-BE49-F238E27FC236}">
                <a16:creationId xmlns:a16="http://schemas.microsoft.com/office/drawing/2014/main" id="{5897E1C6-8267-4731-97CC-ABE2DB3A32A5}"/>
              </a:ext>
            </a:extLst>
          </p:cNvPr>
          <p:cNvSpPr/>
          <p:nvPr/>
        </p:nvSpPr>
        <p:spPr>
          <a:xfrm>
            <a:off x="4847077" y="5303139"/>
            <a:ext cx="92279" cy="92279"/>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75" name="Oval 17">
            <a:extLst>
              <a:ext uri="{FF2B5EF4-FFF2-40B4-BE49-F238E27FC236}">
                <a16:creationId xmlns:a16="http://schemas.microsoft.com/office/drawing/2014/main" id="{5E1FD947-3341-A7EA-D6D7-12F30E9A6230}"/>
              </a:ext>
            </a:extLst>
          </p:cNvPr>
          <p:cNvSpPr/>
          <p:nvPr/>
        </p:nvSpPr>
        <p:spPr>
          <a:xfrm>
            <a:off x="7120493" y="5303139"/>
            <a:ext cx="92279" cy="92279"/>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6" name="TextBox 18">
                <a:extLst>
                  <a:ext uri="{FF2B5EF4-FFF2-40B4-BE49-F238E27FC236}">
                    <a16:creationId xmlns:a16="http://schemas.microsoft.com/office/drawing/2014/main" id="{3CBF9306-48F7-B771-BF87-C53A8C592069}"/>
                  </a:ext>
                </a:extLst>
              </p:cNvPr>
              <p:cNvSpPr txBox="1"/>
              <p:nvPr/>
            </p:nvSpPr>
            <p:spPr>
              <a:xfrm>
                <a:off x="4660296" y="5349278"/>
                <a:ext cx="19800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latin typeface="Cambria Math" panose="02040503050406030204" pitchFamily="18" charset="0"/>
                        </a:rPr>
                        <m:t>𝑎</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76" name="TextBox 18">
                <a:extLst>
                  <a:ext uri="{FF2B5EF4-FFF2-40B4-BE49-F238E27FC236}">
                    <a16:creationId xmlns:a16="http://schemas.microsoft.com/office/drawing/2014/main" id="{3CBF9306-48F7-B771-BF87-C53A8C592069}"/>
                  </a:ext>
                </a:extLst>
              </p:cNvPr>
              <p:cNvSpPr txBox="1">
                <a:spLocks noRot="1" noChangeAspect="1" noMove="1" noResize="1" noEditPoints="1" noAdjustHandles="1" noChangeArrowheads="1" noChangeShapeType="1" noTextEdit="1"/>
              </p:cNvSpPr>
              <p:nvPr/>
            </p:nvSpPr>
            <p:spPr>
              <a:xfrm>
                <a:off x="4660296" y="5349278"/>
                <a:ext cx="198003" cy="276999"/>
              </a:xfrm>
              <a:prstGeom prst="rect">
                <a:avLst/>
              </a:prstGeom>
              <a:blipFill>
                <a:blip r:embed="rId8"/>
                <a:stretch>
                  <a:fillRect l="-15152" r="-9091"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TextBox 19">
                <a:extLst>
                  <a:ext uri="{FF2B5EF4-FFF2-40B4-BE49-F238E27FC236}">
                    <a16:creationId xmlns:a16="http://schemas.microsoft.com/office/drawing/2014/main" id="{E122CACA-0F7D-E05B-DDF7-8138E8E2AEC2}"/>
                  </a:ext>
                </a:extLst>
              </p:cNvPr>
              <p:cNvSpPr txBox="1"/>
              <p:nvPr/>
            </p:nvSpPr>
            <p:spPr>
              <a:xfrm>
                <a:off x="5951909" y="5391467"/>
                <a:ext cx="194219" cy="276999"/>
              </a:xfrm>
              <a:prstGeom prst="rect">
                <a:avLst/>
              </a:prstGeom>
              <a:noFill/>
            </p:spPr>
            <p:txBody>
              <a:bodyPr wrap="non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b="0" i="1" smtClean="0">
                          <a:latin typeface="Cambria Math" panose="02040503050406030204" pitchFamily="18" charset="0"/>
                        </a:rPr>
                        <m:t>𝑏</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77" name="TextBox 19">
                <a:extLst>
                  <a:ext uri="{FF2B5EF4-FFF2-40B4-BE49-F238E27FC236}">
                    <a16:creationId xmlns:a16="http://schemas.microsoft.com/office/drawing/2014/main" id="{E122CACA-0F7D-E05B-DDF7-8138E8E2AEC2}"/>
                  </a:ext>
                </a:extLst>
              </p:cNvPr>
              <p:cNvSpPr txBox="1">
                <a:spLocks noRot="1" noChangeAspect="1" noMove="1" noResize="1" noEditPoints="1" noAdjustHandles="1" noChangeArrowheads="1" noChangeShapeType="1" noTextEdit="1"/>
              </p:cNvSpPr>
              <p:nvPr/>
            </p:nvSpPr>
            <p:spPr>
              <a:xfrm>
                <a:off x="5951909" y="5391467"/>
                <a:ext cx="194219" cy="276999"/>
              </a:xfrm>
              <a:prstGeom prst="rect">
                <a:avLst/>
              </a:prstGeom>
              <a:blipFill>
                <a:blip r:embed="rId9"/>
                <a:stretch>
                  <a:fillRect l="-28125" r="-21875" b="-8696"/>
                </a:stretch>
              </a:blipFill>
            </p:spPr>
            <p:txBody>
              <a:bodyPr/>
              <a:lstStyle/>
              <a:p>
                <a:r>
                  <a:rPr lang="ja-JP" altLang="en-US">
                    <a:noFill/>
                  </a:rPr>
                  <a:t> </a:t>
                </a:r>
              </a:p>
            </p:txBody>
          </p:sp>
        </mc:Fallback>
      </mc:AlternateContent>
      <p:sp>
        <p:nvSpPr>
          <p:cNvPr id="78" name="Rectangle 22">
            <a:extLst>
              <a:ext uri="{FF2B5EF4-FFF2-40B4-BE49-F238E27FC236}">
                <a16:creationId xmlns:a16="http://schemas.microsoft.com/office/drawing/2014/main" id="{9DFD930F-9972-BE29-E381-7851B8572F53}"/>
              </a:ext>
            </a:extLst>
          </p:cNvPr>
          <p:cNvSpPr/>
          <p:nvPr/>
        </p:nvSpPr>
        <p:spPr>
          <a:xfrm rot="5400000">
            <a:off x="5447483" y="5120678"/>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79" name="Rectangle 23">
            <a:extLst>
              <a:ext uri="{FF2B5EF4-FFF2-40B4-BE49-F238E27FC236}">
                <a16:creationId xmlns:a16="http://schemas.microsoft.com/office/drawing/2014/main" id="{712A94D6-6B79-9182-362C-CC0625DEC923}"/>
              </a:ext>
            </a:extLst>
          </p:cNvPr>
          <p:cNvSpPr/>
          <p:nvPr/>
        </p:nvSpPr>
        <p:spPr>
          <a:xfrm rot="5400000">
            <a:off x="6423047" y="5120678"/>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0" name="TextBox 24">
                <a:extLst>
                  <a:ext uri="{FF2B5EF4-FFF2-40B4-BE49-F238E27FC236}">
                    <a16:creationId xmlns:a16="http://schemas.microsoft.com/office/drawing/2014/main" id="{9860C32C-9B1F-5BB3-2916-92B36CB3465B}"/>
                  </a:ext>
                </a:extLst>
              </p:cNvPr>
              <p:cNvSpPr txBox="1"/>
              <p:nvPr/>
            </p:nvSpPr>
            <p:spPr>
              <a:xfrm>
                <a:off x="7202873" y="5391466"/>
                <a:ext cx="177228" cy="276999"/>
              </a:xfrm>
              <a:prstGeom prst="rect">
                <a:avLst/>
              </a:prstGeom>
              <a:noFill/>
            </p:spPr>
            <p:txBody>
              <a:bodyPr wrap="non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b="0" i="1" smtClean="0">
                          <a:latin typeface="Cambria Math" panose="02040503050406030204" pitchFamily="18" charset="0"/>
                        </a:rPr>
                        <m:t>𝑐</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80" name="TextBox 24">
                <a:extLst>
                  <a:ext uri="{FF2B5EF4-FFF2-40B4-BE49-F238E27FC236}">
                    <a16:creationId xmlns:a16="http://schemas.microsoft.com/office/drawing/2014/main" id="{9860C32C-9B1F-5BB3-2916-92B36CB3465B}"/>
                  </a:ext>
                </a:extLst>
              </p:cNvPr>
              <p:cNvSpPr txBox="1">
                <a:spLocks noRot="1" noChangeAspect="1" noMove="1" noResize="1" noEditPoints="1" noAdjustHandles="1" noChangeArrowheads="1" noChangeShapeType="1" noTextEdit="1"/>
              </p:cNvSpPr>
              <p:nvPr/>
            </p:nvSpPr>
            <p:spPr>
              <a:xfrm>
                <a:off x="7202873" y="5391466"/>
                <a:ext cx="177228" cy="276999"/>
              </a:xfrm>
              <a:prstGeom prst="rect">
                <a:avLst/>
              </a:prstGeom>
              <a:blipFill>
                <a:blip r:embed="rId10"/>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TextBox 25">
                <a:extLst>
                  <a:ext uri="{FF2B5EF4-FFF2-40B4-BE49-F238E27FC236}">
                    <a16:creationId xmlns:a16="http://schemas.microsoft.com/office/drawing/2014/main" id="{8FBF49E2-F41E-B40F-F8B2-00474E63AED5}"/>
                  </a:ext>
                </a:extLst>
              </p:cNvPr>
              <p:cNvSpPr txBox="1"/>
              <p:nvPr/>
            </p:nvSpPr>
            <p:spPr>
              <a:xfrm>
                <a:off x="4465637" y="4424011"/>
                <a:ext cx="3309193" cy="338554"/>
              </a:xfrm>
              <a:prstGeom prst="rect">
                <a:avLst/>
              </a:prstGeom>
              <a:noFill/>
            </p:spPr>
            <p:txBody>
              <a:bodyPr wrap="square" rtlCol="0">
                <a:spAutoFit/>
              </a:bodyPr>
              <a:lstStyle/>
              <a:p>
                <a:r>
                  <a:rPr kumimoji="1" lang="en-US" sz="1600" dirty="0">
                    <a:latin typeface="Arial" panose="020B0604020202020204" pitchFamily="34" charset="0"/>
                    <a:ea typeface="Yu Gothic" panose="020B0400000000000000" pitchFamily="34" charset="-128"/>
                    <a:cs typeface="Arial" panose="020B0604020202020204" pitchFamily="34" charset="0"/>
                  </a:rPr>
                  <a:t>(2) </a:t>
                </a:r>
                <a14:m>
                  <m:oMath xmlns:m="http://schemas.openxmlformats.org/officeDocument/2006/math">
                    <m:sSub>
                      <m:sSubPr>
                        <m:ctrlPr>
                          <a:rPr kumimoji="1" lang="en-US" sz="1600" i="1" smtClean="0">
                            <a:latin typeface="Cambria Math" panose="02040503050406030204" pitchFamily="18" charset="0"/>
                            <a:ea typeface="Yu Gothic" panose="020B0400000000000000" pitchFamily="34" charset="-128"/>
                          </a:rPr>
                        </m:ctrlPr>
                      </m:sSubPr>
                      <m:e>
                        <m:sSub>
                          <m:sSubPr>
                            <m:ctrlPr>
                              <a:rPr kumimoji="1" lang="en-US" sz="160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𝑎𝑏</m:t>
                            </m:r>
                          </m:sub>
                        </m:sSub>
                        <m:r>
                          <a:rPr kumimoji="1" lang="en-US" sz="1600" b="0" i="1" smtClean="0">
                            <a:latin typeface="Cambria Math" panose="02040503050406030204" pitchFamily="18" charset="0"/>
                            <a:ea typeface="Yu Gothic" panose="020B0400000000000000" pitchFamily="34" charset="-128"/>
                          </a:rPr>
                          <m:t>,</m:t>
                        </m:r>
                        <m:sSub>
                          <m:sSubPr>
                            <m:ctrlPr>
                              <a:rPr kumimoji="1" lang="en-US" sz="1600" b="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𝑏𝑐</m:t>
                            </m:r>
                          </m:sub>
                        </m:sSub>
                        <m:r>
                          <a:rPr kumimoji="1" lang="en-US" sz="1600" b="0" i="1" smtClean="0">
                            <a:latin typeface="Cambria Math" panose="02040503050406030204" pitchFamily="18" charset="0"/>
                            <a:ea typeface="Yu Gothic" panose="020B0400000000000000" pitchFamily="34" charset="-128"/>
                          </a:rPr>
                          <m:t>,</m:t>
                        </m:r>
                        <m:sSub>
                          <m:sSubPr>
                            <m:ctrlPr>
                              <a:rPr kumimoji="1" lang="en-US" sz="1600" b="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𝑎𝑐</m:t>
                            </m:r>
                          </m:sub>
                        </m:sSub>
                        <m:r>
                          <a:rPr kumimoji="1" lang="en-US" sz="1600" b="0" i="1" smtClean="0">
                            <a:latin typeface="Cambria Math" panose="02040503050406030204" pitchFamily="18" charset="0"/>
                            <a:ea typeface="Yu Gothic" panose="020B0400000000000000" pitchFamily="34" charset="-128"/>
                          </a:rPr>
                          <m:t>;     </m:t>
                        </m:r>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𝑎𝑐</m:t>
                        </m:r>
                      </m:sub>
                    </m:sSub>
                    <m:r>
                      <a:rPr kumimoji="1" lang="en-US" sz="1600" b="0" i="1" smtClean="0">
                        <a:latin typeface="Cambria Math" panose="02040503050406030204" pitchFamily="18" charset="0"/>
                        <a:ea typeface="Yu Gothic" panose="020B0400000000000000" pitchFamily="34" charset="-128"/>
                      </a:rPr>
                      <m:t>&gt;</m:t>
                    </m:r>
                    <m:sSub>
                      <m:sSubPr>
                        <m:ctrlPr>
                          <a:rPr kumimoji="1" lang="en-US" sz="1600" b="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𝑏𝑐</m:t>
                        </m:r>
                      </m:sub>
                    </m:sSub>
                  </m:oMath>
                </a14:m>
                <a:endParaRPr kumimoji="1" lang="en-US" sz="1600" dirty="0">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81" name="TextBox 25">
                <a:extLst>
                  <a:ext uri="{FF2B5EF4-FFF2-40B4-BE49-F238E27FC236}">
                    <a16:creationId xmlns:a16="http://schemas.microsoft.com/office/drawing/2014/main" id="{8FBF49E2-F41E-B40F-F8B2-00474E63AED5}"/>
                  </a:ext>
                </a:extLst>
              </p:cNvPr>
              <p:cNvSpPr txBox="1">
                <a:spLocks noRot="1" noChangeAspect="1" noMove="1" noResize="1" noEditPoints="1" noAdjustHandles="1" noChangeArrowheads="1" noChangeShapeType="1" noTextEdit="1"/>
              </p:cNvSpPr>
              <p:nvPr/>
            </p:nvSpPr>
            <p:spPr>
              <a:xfrm>
                <a:off x="4465637" y="4424011"/>
                <a:ext cx="3309193" cy="338554"/>
              </a:xfrm>
              <a:prstGeom prst="rect">
                <a:avLst/>
              </a:prstGeom>
              <a:blipFill>
                <a:blip r:embed="rId11"/>
                <a:stretch>
                  <a:fillRect l="-1107" t="-5455" b="-23636"/>
                </a:stretch>
              </a:blipFill>
            </p:spPr>
            <p:txBody>
              <a:bodyPr/>
              <a:lstStyle/>
              <a:p>
                <a:r>
                  <a:rPr lang="ja-JP" altLang="en-US">
                    <a:noFill/>
                  </a:rPr>
                  <a:t> </a:t>
                </a:r>
              </a:p>
            </p:txBody>
          </p:sp>
        </mc:Fallback>
      </mc:AlternateContent>
      <p:cxnSp>
        <p:nvCxnSpPr>
          <p:cNvPr id="82" name="Straight Connector 26">
            <a:extLst>
              <a:ext uri="{FF2B5EF4-FFF2-40B4-BE49-F238E27FC236}">
                <a16:creationId xmlns:a16="http://schemas.microsoft.com/office/drawing/2014/main" id="{5DD27322-6C59-DFF8-772A-719CD4FB69E6}"/>
              </a:ext>
            </a:extLst>
          </p:cNvPr>
          <p:cNvCxnSpPr>
            <a:cxnSpLocks/>
          </p:cNvCxnSpPr>
          <p:nvPr/>
        </p:nvCxnSpPr>
        <p:spPr>
          <a:xfrm>
            <a:off x="8604360" y="5349279"/>
            <a:ext cx="218113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27">
            <a:extLst>
              <a:ext uri="{FF2B5EF4-FFF2-40B4-BE49-F238E27FC236}">
                <a16:creationId xmlns:a16="http://schemas.microsoft.com/office/drawing/2014/main" id="{6602EE5D-130F-F41F-3098-45DA1C53A66B}"/>
              </a:ext>
            </a:extLst>
          </p:cNvPr>
          <p:cNvSpPr/>
          <p:nvPr/>
        </p:nvSpPr>
        <p:spPr>
          <a:xfrm>
            <a:off x="8512081" y="5303139"/>
            <a:ext cx="92279" cy="92279"/>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84" name="Oval 28">
            <a:extLst>
              <a:ext uri="{FF2B5EF4-FFF2-40B4-BE49-F238E27FC236}">
                <a16:creationId xmlns:a16="http://schemas.microsoft.com/office/drawing/2014/main" id="{E4699BD7-A31C-A7A9-11BC-4C94569F7069}"/>
              </a:ext>
            </a:extLst>
          </p:cNvPr>
          <p:cNvSpPr/>
          <p:nvPr/>
        </p:nvSpPr>
        <p:spPr>
          <a:xfrm>
            <a:off x="10785497" y="5303139"/>
            <a:ext cx="92279" cy="92279"/>
          </a:xfrm>
          <a:prstGeom prst="ellips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5" name="TextBox 29">
                <a:extLst>
                  <a:ext uri="{FF2B5EF4-FFF2-40B4-BE49-F238E27FC236}">
                    <a16:creationId xmlns:a16="http://schemas.microsoft.com/office/drawing/2014/main" id="{436AAA1C-F4F6-0D68-D13A-9EB07DE199C9}"/>
                  </a:ext>
                </a:extLst>
              </p:cNvPr>
              <p:cNvSpPr txBox="1"/>
              <p:nvPr/>
            </p:nvSpPr>
            <p:spPr>
              <a:xfrm>
                <a:off x="8325300" y="5349278"/>
                <a:ext cx="19800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b="0" i="1" smtClean="0">
                          <a:latin typeface="Cambria Math" panose="02040503050406030204" pitchFamily="18" charset="0"/>
                        </a:rPr>
                        <m:t>𝑎</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85" name="TextBox 29">
                <a:extLst>
                  <a:ext uri="{FF2B5EF4-FFF2-40B4-BE49-F238E27FC236}">
                    <a16:creationId xmlns:a16="http://schemas.microsoft.com/office/drawing/2014/main" id="{436AAA1C-F4F6-0D68-D13A-9EB07DE199C9}"/>
                  </a:ext>
                </a:extLst>
              </p:cNvPr>
              <p:cNvSpPr txBox="1">
                <a:spLocks noRot="1" noChangeAspect="1" noMove="1" noResize="1" noEditPoints="1" noAdjustHandles="1" noChangeArrowheads="1" noChangeShapeType="1" noTextEdit="1"/>
              </p:cNvSpPr>
              <p:nvPr/>
            </p:nvSpPr>
            <p:spPr>
              <a:xfrm>
                <a:off x="8325300" y="5349278"/>
                <a:ext cx="198003" cy="276999"/>
              </a:xfrm>
              <a:prstGeom prst="rect">
                <a:avLst/>
              </a:prstGeom>
              <a:blipFill>
                <a:blip r:embed="rId12"/>
                <a:stretch>
                  <a:fillRect l="-15625" r="-12500"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6" name="TextBox 30">
                <a:extLst>
                  <a:ext uri="{FF2B5EF4-FFF2-40B4-BE49-F238E27FC236}">
                    <a16:creationId xmlns:a16="http://schemas.microsoft.com/office/drawing/2014/main" id="{FA33F9E1-894D-0D30-BB4D-688C385975C6}"/>
                  </a:ext>
                </a:extLst>
              </p:cNvPr>
              <p:cNvSpPr txBox="1"/>
              <p:nvPr/>
            </p:nvSpPr>
            <p:spPr>
              <a:xfrm>
                <a:off x="9616913" y="5391467"/>
                <a:ext cx="194219" cy="276999"/>
              </a:xfrm>
              <a:prstGeom prst="rect">
                <a:avLst/>
              </a:prstGeom>
              <a:noFill/>
            </p:spPr>
            <p:txBody>
              <a:bodyPr wrap="non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b="0" i="1" smtClean="0">
                          <a:latin typeface="Cambria Math" panose="02040503050406030204" pitchFamily="18" charset="0"/>
                        </a:rPr>
                        <m:t>𝑏</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86" name="TextBox 30">
                <a:extLst>
                  <a:ext uri="{FF2B5EF4-FFF2-40B4-BE49-F238E27FC236}">
                    <a16:creationId xmlns:a16="http://schemas.microsoft.com/office/drawing/2014/main" id="{FA33F9E1-894D-0D30-BB4D-688C385975C6}"/>
                  </a:ext>
                </a:extLst>
              </p:cNvPr>
              <p:cNvSpPr txBox="1">
                <a:spLocks noRot="1" noChangeAspect="1" noMove="1" noResize="1" noEditPoints="1" noAdjustHandles="1" noChangeArrowheads="1" noChangeShapeType="1" noTextEdit="1"/>
              </p:cNvSpPr>
              <p:nvPr/>
            </p:nvSpPr>
            <p:spPr>
              <a:xfrm>
                <a:off x="9616913" y="5391467"/>
                <a:ext cx="194219" cy="276999"/>
              </a:xfrm>
              <a:prstGeom prst="rect">
                <a:avLst/>
              </a:prstGeom>
              <a:blipFill>
                <a:blip r:embed="rId13"/>
                <a:stretch>
                  <a:fillRect l="-29032" r="-25806" b="-8696"/>
                </a:stretch>
              </a:blipFill>
            </p:spPr>
            <p:txBody>
              <a:bodyPr/>
              <a:lstStyle/>
              <a:p>
                <a:r>
                  <a:rPr lang="ja-JP" altLang="en-US">
                    <a:noFill/>
                  </a:rPr>
                  <a:t> </a:t>
                </a:r>
              </a:p>
            </p:txBody>
          </p:sp>
        </mc:Fallback>
      </mc:AlternateContent>
      <p:sp>
        <p:nvSpPr>
          <p:cNvPr id="87" name="Rectangle 31">
            <a:extLst>
              <a:ext uri="{FF2B5EF4-FFF2-40B4-BE49-F238E27FC236}">
                <a16:creationId xmlns:a16="http://schemas.microsoft.com/office/drawing/2014/main" id="{EA0E378A-5132-85D9-69C4-F986867D8EDB}"/>
              </a:ext>
            </a:extLst>
          </p:cNvPr>
          <p:cNvSpPr/>
          <p:nvPr/>
        </p:nvSpPr>
        <p:spPr>
          <a:xfrm rot="5400000">
            <a:off x="9112487" y="5120678"/>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88" name="Rectangle 32">
            <a:extLst>
              <a:ext uri="{FF2B5EF4-FFF2-40B4-BE49-F238E27FC236}">
                <a16:creationId xmlns:a16="http://schemas.microsoft.com/office/drawing/2014/main" id="{F16BE0ED-395C-0196-1190-DC2BCF7B3A1B}"/>
              </a:ext>
            </a:extLst>
          </p:cNvPr>
          <p:cNvSpPr/>
          <p:nvPr/>
        </p:nvSpPr>
        <p:spPr>
          <a:xfrm rot="5400000">
            <a:off x="10088051" y="5120678"/>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9" name="TextBox 33">
                <a:extLst>
                  <a:ext uri="{FF2B5EF4-FFF2-40B4-BE49-F238E27FC236}">
                    <a16:creationId xmlns:a16="http://schemas.microsoft.com/office/drawing/2014/main" id="{ABA4A34E-8EE4-F482-B1B3-CCA048EF34A0}"/>
                  </a:ext>
                </a:extLst>
              </p:cNvPr>
              <p:cNvSpPr txBox="1"/>
              <p:nvPr/>
            </p:nvSpPr>
            <p:spPr>
              <a:xfrm>
                <a:off x="10867877" y="5391466"/>
                <a:ext cx="177228" cy="276999"/>
              </a:xfrm>
              <a:prstGeom prst="rect">
                <a:avLst/>
              </a:prstGeom>
              <a:noFill/>
            </p:spPr>
            <p:txBody>
              <a:bodyPr wrap="none" lIns="0" tIns="0" rIns="0" bIns="0" rtlCol="0">
                <a:spAutoFit/>
              </a:bodyPr>
              <a:lstStyle/>
              <a:p>
                <a:pPr algn="l"/>
                <a14:m>
                  <m:oMathPara xmlns:m="http://schemas.openxmlformats.org/officeDocument/2006/math">
                    <m:oMathParaPr>
                      <m:jc m:val="center"/>
                    </m:oMathParaPr>
                    <m:oMath xmlns:m="http://schemas.openxmlformats.org/officeDocument/2006/math">
                      <m:r>
                        <a:rPr kumimoji="1" lang="en-US" b="0" i="1" smtClean="0">
                          <a:latin typeface="Cambria Math" panose="02040503050406030204" pitchFamily="18" charset="0"/>
                        </a:rPr>
                        <m:t>𝑐</m:t>
                      </m:r>
                    </m:oMath>
                  </m:oMathPara>
                </a14:m>
                <a:endParaRPr kumimoji="1" lang="en-US" dirty="0">
                  <a:latin typeface="Arial" panose="020B0604020202020204" pitchFamily="34" charset="0"/>
                  <a:cs typeface="Arial" panose="020B0604020202020204" pitchFamily="34" charset="0"/>
                </a:endParaRPr>
              </a:p>
            </p:txBody>
          </p:sp>
        </mc:Choice>
        <mc:Fallback xmlns="">
          <p:sp>
            <p:nvSpPr>
              <p:cNvPr id="89" name="TextBox 33">
                <a:extLst>
                  <a:ext uri="{FF2B5EF4-FFF2-40B4-BE49-F238E27FC236}">
                    <a16:creationId xmlns:a16="http://schemas.microsoft.com/office/drawing/2014/main" id="{ABA4A34E-8EE4-F482-B1B3-CCA048EF34A0}"/>
                  </a:ext>
                </a:extLst>
              </p:cNvPr>
              <p:cNvSpPr txBox="1">
                <a:spLocks noRot="1" noChangeAspect="1" noMove="1" noResize="1" noEditPoints="1" noAdjustHandles="1" noChangeArrowheads="1" noChangeShapeType="1" noTextEdit="1"/>
              </p:cNvSpPr>
              <p:nvPr/>
            </p:nvSpPr>
            <p:spPr>
              <a:xfrm>
                <a:off x="10867877" y="5391466"/>
                <a:ext cx="177228" cy="276999"/>
              </a:xfrm>
              <a:prstGeom prst="rect">
                <a:avLst/>
              </a:prstGeom>
              <a:blipFill>
                <a:blip r:embed="rId14"/>
                <a:stretch>
                  <a:fillRect l="-17241" r="-1034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TextBox 34">
                <a:extLst>
                  <a:ext uri="{FF2B5EF4-FFF2-40B4-BE49-F238E27FC236}">
                    <a16:creationId xmlns:a16="http://schemas.microsoft.com/office/drawing/2014/main" id="{6DD30B20-C363-6C41-F446-E2F429DE5DE6}"/>
                  </a:ext>
                </a:extLst>
              </p:cNvPr>
              <p:cNvSpPr txBox="1"/>
              <p:nvPr/>
            </p:nvSpPr>
            <p:spPr>
              <a:xfrm>
                <a:off x="8178445" y="4424011"/>
                <a:ext cx="3309193" cy="338554"/>
              </a:xfrm>
              <a:prstGeom prst="rect">
                <a:avLst/>
              </a:prstGeom>
              <a:noFill/>
            </p:spPr>
            <p:txBody>
              <a:bodyPr wrap="square" rtlCol="0">
                <a:spAutoFit/>
              </a:bodyPr>
              <a:lstStyle/>
              <a:p>
                <a:r>
                  <a:rPr kumimoji="1" lang="en-US" sz="1600" dirty="0">
                    <a:latin typeface="Arial" panose="020B0604020202020204" pitchFamily="34" charset="0"/>
                    <a:ea typeface="Yu Gothic" panose="020B0400000000000000" pitchFamily="34" charset="-128"/>
                    <a:cs typeface="Arial" panose="020B0604020202020204" pitchFamily="34" charset="0"/>
                  </a:rPr>
                  <a:t>(3) </a:t>
                </a:r>
                <a14:m>
                  <m:oMath xmlns:m="http://schemas.openxmlformats.org/officeDocument/2006/math">
                    <m:sSub>
                      <m:sSubPr>
                        <m:ctrlPr>
                          <a:rPr kumimoji="1" lang="en-US" sz="1600" i="1" smtClean="0">
                            <a:latin typeface="Cambria Math" panose="02040503050406030204" pitchFamily="18" charset="0"/>
                            <a:ea typeface="Yu Gothic" panose="020B0400000000000000" pitchFamily="34" charset="-128"/>
                          </a:rPr>
                        </m:ctrlPr>
                      </m:sSubPr>
                      <m:e>
                        <m:sSub>
                          <m:sSubPr>
                            <m:ctrlPr>
                              <a:rPr kumimoji="1" lang="en-US" sz="160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𝑎𝑏</m:t>
                            </m:r>
                          </m:sub>
                        </m:sSub>
                        <m:r>
                          <a:rPr kumimoji="1" lang="en-US" sz="1600" b="0" i="1" smtClean="0">
                            <a:latin typeface="Cambria Math" panose="02040503050406030204" pitchFamily="18" charset="0"/>
                            <a:ea typeface="Yu Gothic" panose="020B0400000000000000" pitchFamily="34" charset="-128"/>
                          </a:rPr>
                          <m:t>,</m:t>
                        </m:r>
                        <m:sSub>
                          <m:sSubPr>
                            <m:ctrlPr>
                              <a:rPr kumimoji="1" lang="en-US" sz="1600" b="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m:t>
                            </m:r>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𝑐𝑎</m:t>
                            </m:r>
                          </m:sub>
                        </m:sSub>
                        <m:r>
                          <a:rPr kumimoji="1" lang="en-US" sz="1600" b="0" i="1" smtClean="0">
                            <a:latin typeface="Cambria Math" panose="02040503050406030204" pitchFamily="18" charset="0"/>
                            <a:ea typeface="Yu Gothic" panose="020B0400000000000000" pitchFamily="34" charset="-128"/>
                          </a:rPr>
                          <m:t>;     </m:t>
                        </m:r>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𝑐</m:t>
                        </m:r>
                      </m:sub>
                    </m:sSub>
                    <m:r>
                      <a:rPr kumimoji="1" lang="en-US" sz="1600" b="0" i="1" smtClean="0">
                        <a:latin typeface="Cambria Math" panose="02040503050406030204" pitchFamily="18" charset="0"/>
                        <a:ea typeface="Yu Gothic" panose="020B0400000000000000" pitchFamily="34" charset="-128"/>
                      </a:rPr>
                      <m:t>&gt;</m:t>
                    </m:r>
                    <m:sSub>
                      <m:sSubPr>
                        <m:ctrlPr>
                          <a:rPr kumimoji="1" lang="en-US" sz="1600" b="0" i="1" smtClean="0">
                            <a:latin typeface="Cambria Math" panose="02040503050406030204" pitchFamily="18" charset="0"/>
                            <a:ea typeface="Yu Gothic" panose="020B0400000000000000" pitchFamily="34" charset="-128"/>
                          </a:rPr>
                        </m:ctrlPr>
                      </m:sSubPr>
                      <m:e>
                        <m:r>
                          <a:rPr kumimoji="1" lang="en-US" sz="1600" b="0" i="1" smtClean="0">
                            <a:latin typeface="Cambria Math" panose="02040503050406030204" pitchFamily="18" charset="0"/>
                            <a:ea typeface="Yu Gothic" panose="020B0400000000000000" pitchFamily="34" charset="-128"/>
                          </a:rPr>
                          <m:t>𝑣</m:t>
                        </m:r>
                      </m:e>
                      <m:sub>
                        <m:r>
                          <a:rPr kumimoji="1" lang="en-US" sz="1600" b="0" i="1" smtClean="0">
                            <a:latin typeface="Cambria Math" panose="02040503050406030204" pitchFamily="18" charset="0"/>
                            <a:ea typeface="Yu Gothic" panose="020B0400000000000000" pitchFamily="34" charset="-128"/>
                          </a:rPr>
                          <m:t>𝑎</m:t>
                        </m:r>
                      </m:sub>
                    </m:sSub>
                  </m:oMath>
                </a14:m>
                <a:endParaRPr kumimoji="1" lang="en-US" sz="1600" dirty="0">
                  <a:latin typeface="Arial" panose="020B0604020202020204" pitchFamily="34" charset="0"/>
                  <a:ea typeface="Yu Gothic" panose="020B0400000000000000" pitchFamily="34" charset="-128"/>
                  <a:cs typeface="Arial" panose="020B0604020202020204" pitchFamily="34" charset="0"/>
                </a:endParaRPr>
              </a:p>
            </p:txBody>
          </p:sp>
        </mc:Choice>
        <mc:Fallback xmlns="">
          <p:sp>
            <p:nvSpPr>
              <p:cNvPr id="90" name="TextBox 34">
                <a:extLst>
                  <a:ext uri="{FF2B5EF4-FFF2-40B4-BE49-F238E27FC236}">
                    <a16:creationId xmlns:a16="http://schemas.microsoft.com/office/drawing/2014/main" id="{6DD30B20-C363-6C41-F446-E2F429DE5DE6}"/>
                  </a:ext>
                </a:extLst>
              </p:cNvPr>
              <p:cNvSpPr txBox="1">
                <a:spLocks noRot="1" noChangeAspect="1" noMove="1" noResize="1" noEditPoints="1" noAdjustHandles="1" noChangeArrowheads="1" noChangeShapeType="1" noTextEdit="1"/>
              </p:cNvSpPr>
              <p:nvPr/>
            </p:nvSpPr>
            <p:spPr>
              <a:xfrm>
                <a:off x="8178445" y="4424011"/>
                <a:ext cx="3309193" cy="338554"/>
              </a:xfrm>
              <a:prstGeom prst="rect">
                <a:avLst/>
              </a:prstGeom>
              <a:blipFill>
                <a:blip r:embed="rId15"/>
                <a:stretch>
                  <a:fillRect l="-1107" t="-5455" b="-23636"/>
                </a:stretch>
              </a:blipFill>
            </p:spPr>
            <p:txBody>
              <a:bodyPr/>
              <a:lstStyle/>
              <a:p>
                <a:r>
                  <a:rPr lang="ja-JP" altLang="en-US">
                    <a:noFill/>
                  </a:rPr>
                  <a:t> </a:t>
                </a:r>
              </a:p>
            </p:txBody>
          </p:sp>
        </mc:Fallback>
      </mc:AlternateContent>
      <p:sp>
        <p:nvSpPr>
          <p:cNvPr id="114" name="テキスト ボックス 113">
            <a:extLst>
              <a:ext uri="{FF2B5EF4-FFF2-40B4-BE49-F238E27FC236}">
                <a16:creationId xmlns:a16="http://schemas.microsoft.com/office/drawing/2014/main" id="{860A7E10-1FA9-1B6A-93F7-2400A0BEB6B4}"/>
              </a:ext>
            </a:extLst>
          </p:cNvPr>
          <p:cNvSpPr txBox="1"/>
          <p:nvPr/>
        </p:nvSpPr>
        <p:spPr>
          <a:xfrm>
            <a:off x="8194723" y="2520522"/>
            <a:ext cx="2736977" cy="584775"/>
          </a:xfrm>
          <a:prstGeom prst="rect">
            <a:avLst/>
          </a:prstGeom>
          <a:solidFill>
            <a:schemeClr val="bg1">
              <a:lumMod val="85000"/>
            </a:schemeClr>
          </a:solidFill>
        </p:spPr>
        <p:txBody>
          <a:bodyPr wrap="square">
            <a:spAutoFit/>
          </a:bodyPr>
          <a:lstStyle/>
          <a:p>
            <a:r>
              <a:rPr lang="en-US" altLang="ja-JP" sz="1600" dirty="0">
                <a:latin typeface="Arial" panose="020B0604020202020204" pitchFamily="34" charset="0"/>
                <a:cs typeface="Arial" panose="020B0604020202020204" pitchFamily="34" charset="0"/>
              </a:rPr>
              <a:t>Hint: Charge of 1 proton = 1.602 × 10⁻¹⁹ C</a:t>
            </a:r>
            <a:endParaRPr lang="ja-JP" altLang="en-US" sz="1600" dirty="0">
              <a:latin typeface="Arial" panose="020B0604020202020204" pitchFamily="34" charset="0"/>
              <a:cs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E73ED3B3-18EA-3872-8789-E11E0EC101ED}"/>
              </a:ext>
            </a:extLst>
          </p:cNvPr>
          <p:cNvSpPr>
            <a:spLocks noGrp="1"/>
          </p:cNvSpPr>
          <p:nvPr>
            <p:ph type="sldNum" sz="quarter" idx="10"/>
          </p:nvPr>
        </p:nvSpPr>
        <p:spPr/>
        <p:txBody>
          <a:bodyPr/>
          <a:lstStyle/>
          <a:p>
            <a:fld id="{655ECA72-7C51-4053-A00F-47BEF0418ED9}" type="slidenum">
              <a:rPr lang="ja-JP" altLang="en-US" sz="2800" smtClean="0"/>
              <a:pPr/>
              <a:t>6</a:t>
            </a:fld>
            <a:endParaRPr lang="ja-JP" altLang="en-US" sz="2000" dirty="0"/>
          </a:p>
        </p:txBody>
      </p:sp>
    </p:spTree>
    <p:extLst>
      <p:ext uri="{BB962C8B-B14F-4D97-AF65-F5344CB8AC3E}">
        <p14:creationId xmlns:p14="http://schemas.microsoft.com/office/powerpoint/2010/main" val="200765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AA706305-7A16-7E33-C60A-E4D0E0EBBFCB}"/>
              </a:ext>
            </a:extLst>
          </p:cNvPr>
          <p:cNvSpPr>
            <a:spLocks noGrp="1"/>
          </p:cNvSpPr>
          <p:nvPr>
            <p:ph type="dt" sz="half" idx="11"/>
          </p:nvPr>
        </p:nvSpPr>
        <p:spPr/>
        <p:txBody>
          <a:bodyPr/>
          <a:lstStyle/>
          <a:p>
            <a:fld id="{9E9E99C7-6E2D-43DD-9982-D5575F548E71}" type="datetime1">
              <a:rPr lang="ja-JP" altLang="en-US" smtClean="0"/>
              <a:t>2025/4/28</a:t>
            </a:fld>
            <a:endParaRPr lang="ja-JP" altLang="en-US"/>
          </a:p>
        </p:txBody>
      </p:sp>
      <p:sp>
        <p:nvSpPr>
          <p:cNvPr id="4" name="タイトル 3">
            <a:extLst>
              <a:ext uri="{FF2B5EF4-FFF2-40B4-BE49-F238E27FC236}">
                <a16:creationId xmlns:a16="http://schemas.microsoft.com/office/drawing/2014/main" id="{94ABB657-CCC5-1C6B-05C3-A0F6B88CFF26}"/>
              </a:ext>
            </a:extLst>
          </p:cNvPr>
          <p:cNvSpPr>
            <a:spLocks noGrp="1"/>
          </p:cNvSpPr>
          <p:nvPr>
            <p:ph type="title"/>
          </p:nvPr>
        </p:nvSpPr>
        <p:spPr/>
        <p:txBody>
          <a:bodyPr>
            <a:normAutofit/>
          </a:bodyPr>
          <a:lstStyle/>
          <a:p>
            <a:r>
              <a:rPr lang="en-US" altLang="ja-JP" sz="2400" dirty="0"/>
              <a:t>How Electric Current, Voltage, and Energy </a:t>
            </a:r>
            <a:br>
              <a:rPr lang="en-US" altLang="ja-JP" sz="2400" dirty="0"/>
            </a:br>
            <a:r>
              <a:rPr lang="en-US" altLang="ja-JP" sz="2400" dirty="0"/>
              <a:t>Work Together</a:t>
            </a:r>
            <a:endParaRPr kumimoji="1" lang="ja-JP" altLang="en-US" sz="2400" dirty="0"/>
          </a:p>
        </p:txBody>
      </p:sp>
      <p:sp>
        <p:nvSpPr>
          <p:cNvPr id="5" name="Content Placeholder 2">
            <a:extLst>
              <a:ext uri="{FF2B5EF4-FFF2-40B4-BE49-F238E27FC236}">
                <a16:creationId xmlns:a16="http://schemas.microsoft.com/office/drawing/2014/main" id="{8F34F00A-00F5-AA32-7ACF-8B00EFEC3188}"/>
              </a:ext>
            </a:extLst>
          </p:cNvPr>
          <p:cNvSpPr txBox="1">
            <a:spLocks/>
          </p:cNvSpPr>
          <p:nvPr/>
        </p:nvSpPr>
        <p:spPr>
          <a:xfrm>
            <a:off x="242253" y="1079615"/>
            <a:ext cx="8236969" cy="426198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kumimoji="1" sz="24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a:lnSpc>
                <a:spcPct val="120000"/>
              </a:lnSpc>
            </a:pPr>
            <a:r>
              <a:rPr lang="en-US" altLang="ja-JP" sz="1800" dirty="0">
                <a:solidFill>
                  <a:schemeClr val="tx1"/>
                </a:solidFill>
                <a:latin typeface="Arial" panose="020B0604020202020204" pitchFamily="34" charset="0"/>
                <a:cs typeface="Arial" panose="020B0604020202020204" pitchFamily="34" charset="0"/>
              </a:rPr>
              <a:t>When an electric charge </a:t>
            </a:r>
            <a:r>
              <a:rPr lang="en-US" altLang="ja-JP" sz="1800" b="1" dirty="0">
                <a:solidFill>
                  <a:schemeClr val="tx1"/>
                </a:solidFill>
                <a:latin typeface="Arial" panose="020B0604020202020204" pitchFamily="34" charset="0"/>
                <a:cs typeface="Arial" panose="020B0604020202020204" pitchFamily="34" charset="0"/>
              </a:rPr>
              <a:t>∆</a:t>
            </a:r>
            <a:r>
              <a:rPr lang="ja-JP" altLang="en-US" sz="1800" b="1" dirty="0">
                <a:solidFill>
                  <a:schemeClr val="tx1"/>
                </a:solidFill>
                <a:latin typeface="Arial" panose="020B0604020202020204" pitchFamily="34" charset="0"/>
                <a:cs typeface="Arial" panose="020B0604020202020204" pitchFamily="34" charset="0"/>
              </a:rPr>
              <a:t>𝑄</a:t>
            </a:r>
            <a:r>
              <a:rPr lang="en-US" altLang="ja-JP" sz="1800" dirty="0">
                <a:solidFill>
                  <a:schemeClr val="tx1"/>
                </a:solidFill>
                <a:latin typeface="Arial" panose="020B0604020202020204" pitchFamily="34" charset="0"/>
                <a:cs typeface="Arial" panose="020B0604020202020204" pitchFamily="34" charset="0"/>
              </a:rPr>
              <a:t> (in coulombs, C) flows through a circuit over a time interval </a:t>
            </a:r>
            <a:r>
              <a:rPr lang="en-US" altLang="ja-JP" sz="1800" b="1" dirty="0">
                <a:solidFill>
                  <a:schemeClr val="tx1"/>
                </a:solidFill>
                <a:latin typeface="Arial" panose="020B0604020202020204" pitchFamily="34" charset="0"/>
                <a:cs typeface="Arial" panose="020B0604020202020204" pitchFamily="34" charset="0"/>
              </a:rPr>
              <a:t>∆</a:t>
            </a:r>
            <a:r>
              <a:rPr lang="ja-JP" altLang="en-US" sz="1800" b="1" dirty="0">
                <a:solidFill>
                  <a:schemeClr val="tx1"/>
                </a:solidFill>
                <a:latin typeface="Arial" panose="020B0604020202020204" pitchFamily="34" charset="0"/>
                <a:cs typeface="Arial" panose="020B0604020202020204" pitchFamily="34" charset="0"/>
              </a:rPr>
              <a:t>𝑡</a:t>
            </a:r>
            <a:r>
              <a:rPr lang="en-US" altLang="ja-JP" sz="1800" dirty="0">
                <a:solidFill>
                  <a:schemeClr val="tx1"/>
                </a:solidFill>
                <a:latin typeface="Arial" panose="020B0604020202020204" pitchFamily="34" charset="0"/>
                <a:cs typeface="Arial" panose="020B0604020202020204" pitchFamily="34" charset="0"/>
              </a:rPr>
              <a:t> (s), the electric current </a:t>
            </a:r>
            <a:r>
              <a:rPr lang="ja-JP" altLang="en-US" sz="1800" b="1" dirty="0">
                <a:solidFill>
                  <a:schemeClr val="tx1"/>
                </a:solidFill>
                <a:latin typeface="Arial" panose="020B0604020202020204" pitchFamily="34" charset="0"/>
                <a:cs typeface="Arial" panose="020B0604020202020204" pitchFamily="34" charset="0"/>
              </a:rPr>
              <a:t>𝐼</a:t>
            </a:r>
            <a:r>
              <a:rPr lang="en-US" altLang="ja-JP" sz="1800" dirty="0">
                <a:solidFill>
                  <a:schemeClr val="tx1"/>
                </a:solidFill>
                <a:latin typeface="Arial" panose="020B0604020202020204" pitchFamily="34" charset="0"/>
                <a:cs typeface="Arial" panose="020B0604020202020204" pitchFamily="34" charset="0"/>
              </a:rPr>
              <a:t> (A) is given by:</a:t>
            </a:r>
          </a:p>
          <a:p>
            <a:pPr>
              <a:lnSpc>
                <a:spcPct val="120000"/>
              </a:lnSpc>
            </a:pPr>
            <a:endParaRPr lang="en-US" sz="1800" dirty="0">
              <a:solidFill>
                <a:schemeClr val="tx1"/>
              </a:solidFill>
              <a:latin typeface="Arial" panose="020B0604020202020204" pitchFamily="34" charset="0"/>
              <a:cs typeface="Arial" panose="020B0604020202020204" pitchFamily="34" charset="0"/>
            </a:endParaRPr>
          </a:p>
          <a:p>
            <a:pPr>
              <a:lnSpc>
                <a:spcPct val="120000"/>
              </a:lnSpc>
            </a:pPr>
            <a:endParaRPr lang="en-US" sz="1800" dirty="0">
              <a:solidFill>
                <a:schemeClr val="tx1"/>
              </a:solidFill>
              <a:latin typeface="Arial" panose="020B0604020202020204" pitchFamily="34" charset="0"/>
              <a:cs typeface="Arial" panose="020B0604020202020204" pitchFamily="34" charset="0"/>
            </a:endParaRPr>
          </a:p>
          <a:p>
            <a:pPr>
              <a:lnSpc>
                <a:spcPct val="120000"/>
              </a:lnSpc>
              <a:buNone/>
            </a:pPr>
            <a:r>
              <a:rPr lang="en-US" altLang="ja-JP" sz="1800" dirty="0">
                <a:solidFill>
                  <a:schemeClr val="tx1"/>
                </a:solidFill>
                <a:latin typeface="Arial" panose="020B0604020202020204" pitchFamily="34" charset="0"/>
                <a:cs typeface="Arial" panose="020B0604020202020204" pitchFamily="34" charset="0"/>
              </a:rPr>
              <a:t>As mentioned earlier, for a current </a:t>
            </a:r>
            <a:r>
              <a:rPr lang="ja-JP" altLang="en-US" sz="1800" b="1" dirty="0">
                <a:solidFill>
                  <a:schemeClr val="tx1"/>
                </a:solidFill>
                <a:latin typeface="Arial" panose="020B0604020202020204" pitchFamily="34" charset="0"/>
                <a:cs typeface="Arial" panose="020B0604020202020204" pitchFamily="34" charset="0"/>
              </a:rPr>
              <a:t>𝐼</a:t>
            </a:r>
            <a:r>
              <a:rPr lang="en-US" altLang="ja-JP" sz="1800" dirty="0">
                <a:solidFill>
                  <a:schemeClr val="tx1"/>
                </a:solidFill>
                <a:latin typeface="Arial" panose="020B0604020202020204" pitchFamily="34" charset="0"/>
                <a:cs typeface="Arial" panose="020B0604020202020204" pitchFamily="34" charset="0"/>
              </a:rPr>
              <a:t> to flow, a voltage </a:t>
            </a:r>
            <a:r>
              <a:rPr lang="ja-JP" altLang="en-US" sz="1800" b="1" dirty="0">
                <a:solidFill>
                  <a:schemeClr val="tx1"/>
                </a:solidFill>
                <a:latin typeface="Arial" panose="020B0604020202020204" pitchFamily="34" charset="0"/>
                <a:cs typeface="Arial" panose="020B0604020202020204" pitchFamily="34" charset="0"/>
              </a:rPr>
              <a:t>𝑉</a:t>
            </a:r>
            <a:r>
              <a:rPr lang="en-US" altLang="ja-JP" sz="1800" dirty="0">
                <a:solidFill>
                  <a:schemeClr val="tx1"/>
                </a:solidFill>
                <a:latin typeface="Arial" panose="020B0604020202020204" pitchFamily="34" charset="0"/>
                <a:cs typeface="Arial" panose="020B0604020202020204" pitchFamily="34" charset="0"/>
              </a:rPr>
              <a:t> (in volts, V) must be applied across the load (e.g., a lamp). In this case, the </a:t>
            </a:r>
            <a:r>
              <a:rPr lang="en-US" altLang="ja-JP" sz="1800" b="1" dirty="0">
                <a:solidFill>
                  <a:schemeClr val="tx1"/>
                </a:solidFill>
                <a:latin typeface="Arial" panose="020B0604020202020204" pitchFamily="34" charset="0"/>
                <a:cs typeface="Arial" panose="020B0604020202020204" pitchFamily="34" charset="0"/>
              </a:rPr>
              <a:t>electromotive force (EMF)</a:t>
            </a:r>
            <a:r>
              <a:rPr lang="en-US" altLang="ja-JP" sz="1800" dirty="0">
                <a:solidFill>
                  <a:schemeClr val="tx1"/>
                </a:solidFill>
                <a:latin typeface="Arial" panose="020B0604020202020204" pitchFamily="34" charset="0"/>
                <a:cs typeface="Arial" panose="020B0604020202020204" pitchFamily="34" charset="0"/>
              </a:rPr>
              <a:t> </a:t>
            </a:r>
            <a:r>
              <a:rPr lang="ja-JP" altLang="en-US" sz="1800" b="1" dirty="0">
                <a:solidFill>
                  <a:schemeClr val="tx1"/>
                </a:solidFill>
                <a:latin typeface="Arial" panose="020B0604020202020204" pitchFamily="34" charset="0"/>
                <a:cs typeface="Arial" panose="020B0604020202020204" pitchFamily="34" charset="0"/>
              </a:rPr>
              <a:t>𝐸</a:t>
            </a:r>
            <a:r>
              <a:rPr lang="en-US" altLang="ja-JP" sz="1800" dirty="0">
                <a:solidFill>
                  <a:schemeClr val="tx1"/>
                </a:solidFill>
                <a:latin typeface="Arial" panose="020B0604020202020204" pitchFamily="34" charset="0"/>
                <a:cs typeface="Arial" panose="020B0604020202020204" pitchFamily="34" charset="0"/>
              </a:rPr>
              <a:t> is equal to </a:t>
            </a:r>
            <a:r>
              <a:rPr lang="ja-JP" altLang="en-US" sz="1800" b="1" dirty="0">
                <a:solidFill>
                  <a:schemeClr val="tx1"/>
                </a:solidFill>
                <a:latin typeface="Arial" panose="020B0604020202020204" pitchFamily="34" charset="0"/>
                <a:cs typeface="Arial" panose="020B0604020202020204" pitchFamily="34" charset="0"/>
              </a:rPr>
              <a:t>𝑉</a:t>
            </a:r>
            <a:r>
              <a:rPr lang="en-US" altLang="ja-JP" sz="1800" dirty="0">
                <a:solidFill>
                  <a:schemeClr val="tx1"/>
                </a:solidFill>
                <a:latin typeface="Arial" panose="020B0604020202020204" pitchFamily="34" charset="0"/>
                <a:cs typeface="Arial" panose="020B0604020202020204" pitchFamily="34" charset="0"/>
              </a:rPr>
              <a:t>. The </a:t>
            </a:r>
            <a:r>
              <a:rPr lang="en-US" altLang="ja-JP" sz="1800" b="1" dirty="0">
                <a:solidFill>
                  <a:schemeClr val="tx1"/>
                </a:solidFill>
                <a:latin typeface="Arial" panose="020B0604020202020204" pitchFamily="34" charset="0"/>
                <a:cs typeface="Arial" panose="020B0604020202020204" pitchFamily="34" charset="0"/>
              </a:rPr>
              <a:t>work done</a:t>
            </a:r>
            <a:r>
              <a:rPr lang="en-US" altLang="ja-JP" sz="1800" dirty="0">
                <a:solidFill>
                  <a:schemeClr val="tx1"/>
                </a:solidFill>
                <a:latin typeface="Arial" panose="020B0604020202020204" pitchFamily="34" charset="0"/>
                <a:cs typeface="Arial" panose="020B0604020202020204" pitchFamily="34" charset="0"/>
              </a:rPr>
              <a:t> (or </a:t>
            </a:r>
            <a:r>
              <a:rPr lang="en-US" altLang="ja-JP" sz="1800" b="1" dirty="0">
                <a:solidFill>
                  <a:schemeClr val="tx1"/>
                </a:solidFill>
                <a:latin typeface="Arial" panose="020B0604020202020204" pitchFamily="34" charset="0"/>
                <a:cs typeface="Arial" panose="020B0604020202020204" pitchFamily="34" charset="0"/>
              </a:rPr>
              <a:t>electric energy</a:t>
            </a:r>
            <a:r>
              <a:rPr lang="en-US" altLang="ja-JP" sz="1800" dirty="0">
                <a:solidFill>
                  <a:schemeClr val="tx1"/>
                </a:solidFill>
                <a:latin typeface="Arial" panose="020B0604020202020204" pitchFamily="34" charset="0"/>
                <a:cs typeface="Arial" panose="020B0604020202020204" pitchFamily="34" charset="0"/>
              </a:rPr>
              <a:t>) </a:t>
            </a:r>
            <a:r>
              <a:rPr lang="en-US" altLang="ja-JP" sz="1800" b="1" dirty="0">
                <a:solidFill>
                  <a:schemeClr val="tx1"/>
                </a:solidFill>
                <a:latin typeface="Arial" panose="020B0604020202020204" pitchFamily="34" charset="0"/>
                <a:cs typeface="Arial" panose="020B0604020202020204" pitchFamily="34" charset="0"/>
              </a:rPr>
              <a:t>∆</a:t>
            </a:r>
            <a:r>
              <a:rPr lang="ja-JP" altLang="en-US" sz="1800" b="1" dirty="0">
                <a:solidFill>
                  <a:schemeClr val="tx1"/>
                </a:solidFill>
                <a:latin typeface="Arial" panose="020B0604020202020204" pitchFamily="34" charset="0"/>
                <a:cs typeface="Arial" panose="020B0604020202020204" pitchFamily="34" charset="0"/>
              </a:rPr>
              <a:t>𝑊</a:t>
            </a:r>
            <a:r>
              <a:rPr lang="en-US" altLang="ja-JP" sz="1800" dirty="0">
                <a:solidFill>
                  <a:schemeClr val="tx1"/>
                </a:solidFill>
                <a:latin typeface="Arial" panose="020B0604020202020204" pitchFamily="34" charset="0"/>
                <a:cs typeface="Arial" panose="020B0604020202020204" pitchFamily="34" charset="0"/>
              </a:rPr>
              <a:t> (J) by moving the charge </a:t>
            </a:r>
            <a:r>
              <a:rPr lang="en-US" altLang="ja-JP" sz="1800" b="1" dirty="0">
                <a:solidFill>
                  <a:schemeClr val="tx1"/>
                </a:solidFill>
                <a:latin typeface="Arial" panose="020B0604020202020204" pitchFamily="34" charset="0"/>
                <a:cs typeface="Arial" panose="020B0604020202020204" pitchFamily="34" charset="0"/>
              </a:rPr>
              <a:t>∆</a:t>
            </a:r>
            <a:r>
              <a:rPr lang="ja-JP" altLang="en-US" sz="1800" b="1" dirty="0">
                <a:solidFill>
                  <a:schemeClr val="tx1"/>
                </a:solidFill>
                <a:latin typeface="Arial" panose="020B0604020202020204" pitchFamily="34" charset="0"/>
                <a:cs typeface="Arial" panose="020B0604020202020204" pitchFamily="34" charset="0"/>
              </a:rPr>
              <a:t>𝑄</a:t>
            </a:r>
            <a:r>
              <a:rPr lang="en-US" altLang="ja-JP" sz="1800" dirty="0">
                <a:solidFill>
                  <a:schemeClr val="tx1"/>
                </a:solidFill>
                <a:latin typeface="Arial" panose="020B0604020202020204" pitchFamily="34" charset="0"/>
                <a:cs typeface="Arial" panose="020B0604020202020204" pitchFamily="34" charset="0"/>
              </a:rPr>
              <a:t> is given by:</a:t>
            </a:r>
          </a:p>
          <a:p>
            <a:pPr>
              <a:lnSpc>
                <a:spcPct val="120000"/>
              </a:lnSpc>
            </a:pPr>
            <a:endParaRPr lang="en-US" sz="1800" dirty="0">
              <a:solidFill>
                <a:schemeClr val="tx1"/>
              </a:solidFill>
              <a:latin typeface="Arial" panose="020B0604020202020204" pitchFamily="34" charset="0"/>
              <a:cs typeface="Arial" panose="020B0604020202020204" pitchFamily="34" charset="0"/>
            </a:endParaRPr>
          </a:p>
          <a:p>
            <a:pPr>
              <a:lnSpc>
                <a:spcPct val="120000"/>
              </a:lnSpc>
            </a:pPr>
            <a:r>
              <a:rPr lang="en-US" altLang="ja-JP" sz="1800" dirty="0">
                <a:solidFill>
                  <a:schemeClr val="tx1"/>
                </a:solidFill>
                <a:latin typeface="Arial" panose="020B0604020202020204" pitchFamily="34" charset="0"/>
                <a:cs typeface="Arial" panose="020B0604020202020204" pitchFamily="34" charset="0"/>
              </a:rPr>
              <a:t>Therefore, the </a:t>
            </a:r>
            <a:r>
              <a:rPr lang="en-US" altLang="ja-JP" sz="1800" b="1" dirty="0">
                <a:solidFill>
                  <a:schemeClr val="tx1"/>
                </a:solidFill>
                <a:latin typeface="Arial" panose="020B0604020202020204" pitchFamily="34" charset="0"/>
                <a:cs typeface="Arial" panose="020B0604020202020204" pitchFamily="34" charset="0"/>
              </a:rPr>
              <a:t>voltage</a:t>
            </a:r>
            <a:r>
              <a:rPr lang="en-US" altLang="ja-JP" sz="1800" dirty="0">
                <a:solidFill>
                  <a:schemeClr val="tx1"/>
                </a:solidFill>
                <a:latin typeface="Arial" panose="020B0604020202020204" pitchFamily="34" charset="0"/>
                <a:cs typeface="Arial" panose="020B0604020202020204" pitchFamily="34" charset="0"/>
              </a:rPr>
              <a:t> </a:t>
            </a:r>
            <a:r>
              <a:rPr lang="ja-JP" altLang="en-US" sz="1800" b="1" dirty="0">
                <a:solidFill>
                  <a:schemeClr val="tx1"/>
                </a:solidFill>
                <a:latin typeface="Arial" panose="020B0604020202020204" pitchFamily="34" charset="0"/>
                <a:cs typeface="Arial" panose="020B0604020202020204" pitchFamily="34" charset="0"/>
              </a:rPr>
              <a:t>𝑉</a:t>
            </a:r>
            <a:r>
              <a:rPr lang="en-US" altLang="ja-JP" sz="1800" dirty="0">
                <a:solidFill>
                  <a:schemeClr val="tx1"/>
                </a:solidFill>
                <a:latin typeface="Arial" panose="020B0604020202020204" pitchFamily="34" charset="0"/>
                <a:cs typeface="Arial" panose="020B0604020202020204" pitchFamily="34" charset="0"/>
              </a:rPr>
              <a:t> can be defined as:</a:t>
            </a:r>
            <a:endParaRPr lang="en-US" sz="1800" dirty="0">
              <a:solidFill>
                <a:schemeClr val="tx1"/>
              </a:solidFill>
              <a:latin typeface="Arial" panose="020B0604020202020204" pitchFamily="34" charset="0"/>
              <a:cs typeface="Arial" panose="020B0604020202020204" pitchFamily="34" charset="0"/>
            </a:endParaRPr>
          </a:p>
        </p:txBody>
      </p:sp>
      <p:pic>
        <p:nvPicPr>
          <p:cNvPr id="6" name="Picture 3">
            <a:extLst>
              <a:ext uri="{FF2B5EF4-FFF2-40B4-BE49-F238E27FC236}">
                <a16:creationId xmlns:a16="http://schemas.microsoft.com/office/drawing/2014/main" id="{4F1D96EF-7646-F8F3-8B3D-0B27D55ADFE4}"/>
              </a:ext>
            </a:extLst>
          </p:cNvPr>
          <p:cNvPicPr>
            <a:picLocks noChangeAspect="1"/>
          </p:cNvPicPr>
          <p:nvPr/>
        </p:nvPicPr>
        <p:blipFill>
          <a:blip r:embed="rId2"/>
          <a:stretch>
            <a:fillRect/>
          </a:stretch>
        </p:blipFill>
        <p:spPr>
          <a:xfrm>
            <a:off x="8802924" y="1320268"/>
            <a:ext cx="2833037" cy="1764183"/>
          </a:xfrm>
          <a:prstGeom prst="rect">
            <a:avLst/>
          </a:prstGeom>
        </p:spPr>
      </p:pic>
      <mc:AlternateContent xmlns:mc="http://schemas.openxmlformats.org/markup-compatibility/2006" xmlns:a14="http://schemas.microsoft.com/office/drawing/2010/main">
        <mc:Choice Requires="a14">
          <p:sp>
            <p:nvSpPr>
              <p:cNvPr id="7" name="テキスト ボックス 1">
                <a:extLst>
                  <a:ext uri="{FF2B5EF4-FFF2-40B4-BE49-F238E27FC236}">
                    <a16:creationId xmlns:a16="http://schemas.microsoft.com/office/drawing/2014/main" id="{80B70FFF-3F06-D724-71FA-7BD8CAAEB92C}"/>
                  </a:ext>
                </a:extLst>
              </p:cNvPr>
              <p:cNvSpPr txBox="1"/>
              <p:nvPr/>
            </p:nvSpPr>
            <p:spPr>
              <a:xfrm>
                <a:off x="3289282" y="1929618"/>
                <a:ext cx="1012072" cy="69384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𝐼</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𝑄</m:t>
                          </m:r>
                        </m:num>
                        <m:den>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𝑡</m:t>
                          </m:r>
                        </m:den>
                      </m:f>
                    </m:oMath>
                  </m:oMathPara>
                </a14:m>
                <a:endParaRPr kumimoji="1" lang="ja-JP" altLang="en-US" sz="2400" dirty="0">
                  <a:latin typeface="Arial" panose="020B0604020202020204" pitchFamily="34" charset="0"/>
                  <a:cs typeface="Arial" panose="020B0604020202020204" pitchFamily="34" charset="0"/>
                </a:endParaRPr>
              </a:p>
            </p:txBody>
          </p:sp>
        </mc:Choice>
        <mc:Fallback xmlns="">
          <p:sp>
            <p:nvSpPr>
              <p:cNvPr id="7" name="テキスト ボックス 1">
                <a:extLst>
                  <a:ext uri="{FF2B5EF4-FFF2-40B4-BE49-F238E27FC236}">
                    <a16:creationId xmlns:a16="http://schemas.microsoft.com/office/drawing/2014/main" id="{80B70FFF-3F06-D724-71FA-7BD8CAAEB92C}"/>
                  </a:ext>
                </a:extLst>
              </p:cNvPr>
              <p:cNvSpPr txBox="1">
                <a:spLocks noRot="1" noChangeAspect="1" noMove="1" noResize="1" noEditPoints="1" noAdjustHandles="1" noChangeArrowheads="1" noChangeShapeType="1" noTextEdit="1"/>
              </p:cNvSpPr>
              <p:nvPr/>
            </p:nvSpPr>
            <p:spPr>
              <a:xfrm>
                <a:off x="3289282" y="1929618"/>
                <a:ext cx="1012072" cy="693844"/>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テキスト ボックス 38">
                <a:extLst>
                  <a:ext uri="{FF2B5EF4-FFF2-40B4-BE49-F238E27FC236}">
                    <a16:creationId xmlns:a16="http://schemas.microsoft.com/office/drawing/2014/main" id="{CE71C7D4-7D8F-38C3-A57C-026C4970DB3F}"/>
                  </a:ext>
                </a:extLst>
              </p:cNvPr>
              <p:cNvSpPr txBox="1"/>
              <p:nvPr/>
            </p:nvSpPr>
            <p:spPr>
              <a:xfrm>
                <a:off x="3279892" y="4276782"/>
                <a:ext cx="1564916"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𝑊</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𝑄𝑉</m:t>
                      </m:r>
                    </m:oMath>
                  </m:oMathPara>
                </a14:m>
                <a:endParaRPr kumimoji="1" lang="ja-JP" altLang="en-US" sz="2400" dirty="0">
                  <a:latin typeface="Arial" panose="020B0604020202020204" pitchFamily="34" charset="0"/>
                  <a:cs typeface="Arial" panose="020B0604020202020204" pitchFamily="34" charset="0"/>
                </a:endParaRPr>
              </a:p>
            </p:txBody>
          </p:sp>
        </mc:Choice>
        <mc:Fallback xmlns="">
          <p:sp>
            <p:nvSpPr>
              <p:cNvPr id="8" name="テキスト ボックス 38">
                <a:extLst>
                  <a:ext uri="{FF2B5EF4-FFF2-40B4-BE49-F238E27FC236}">
                    <a16:creationId xmlns:a16="http://schemas.microsoft.com/office/drawing/2014/main" id="{CE71C7D4-7D8F-38C3-A57C-026C4970DB3F}"/>
                  </a:ext>
                </a:extLst>
              </p:cNvPr>
              <p:cNvSpPr txBox="1">
                <a:spLocks noRot="1" noChangeAspect="1" noMove="1" noResize="1" noEditPoints="1" noAdjustHandles="1" noChangeArrowheads="1" noChangeShapeType="1" noTextEdit="1"/>
              </p:cNvSpPr>
              <p:nvPr/>
            </p:nvSpPr>
            <p:spPr>
              <a:xfrm>
                <a:off x="3279892" y="4276782"/>
                <a:ext cx="1564916" cy="369332"/>
              </a:xfrm>
              <a:prstGeom prst="rect">
                <a:avLst/>
              </a:prstGeom>
              <a:blipFill>
                <a:blip r:embed="rId4"/>
                <a:stretch>
                  <a:fillRect l="-3502" r="-4669" b="-3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5">
                <a:extLst>
                  <a:ext uri="{FF2B5EF4-FFF2-40B4-BE49-F238E27FC236}">
                    <a16:creationId xmlns:a16="http://schemas.microsoft.com/office/drawing/2014/main" id="{0BEFE23D-9D4B-120E-19BF-CAEB3621E547}"/>
                  </a:ext>
                </a:extLst>
              </p:cNvPr>
              <p:cNvSpPr txBox="1"/>
              <p:nvPr/>
            </p:nvSpPr>
            <p:spPr>
              <a:xfrm>
                <a:off x="3330086" y="5201848"/>
                <a:ext cx="1173783" cy="74885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𝑉</m:t>
                      </m:r>
                      <m:r>
                        <a:rPr kumimoji="1" lang="en-US" altLang="ja-JP" sz="2400" b="0" i="1" smtClean="0">
                          <a:latin typeface="Cambria Math" panose="02040503050406030204" pitchFamily="18" charset="0"/>
                        </a:rPr>
                        <m:t>=</m:t>
                      </m:r>
                      <m:f>
                        <m:fPr>
                          <m:ctrlPr>
                            <a:rPr kumimoji="1" lang="en-US" altLang="ja-JP" sz="2400" b="0" i="1" smtClean="0">
                              <a:latin typeface="Cambria Math" panose="02040503050406030204" pitchFamily="18" charset="0"/>
                            </a:rPr>
                          </m:ctrlPr>
                        </m:fPr>
                        <m:num>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𝑊</m:t>
                          </m:r>
                        </m:num>
                        <m:den>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𝑄</m:t>
                          </m:r>
                        </m:den>
                      </m:f>
                    </m:oMath>
                  </m:oMathPara>
                </a14:m>
                <a:endParaRPr kumimoji="1" lang="ja-JP" altLang="en-US" sz="2400" dirty="0">
                  <a:latin typeface="Arial" panose="020B0604020202020204" pitchFamily="34" charset="0"/>
                  <a:cs typeface="Arial" panose="020B0604020202020204" pitchFamily="34" charset="0"/>
                </a:endParaRPr>
              </a:p>
            </p:txBody>
          </p:sp>
        </mc:Choice>
        <mc:Fallback xmlns="">
          <p:sp>
            <p:nvSpPr>
              <p:cNvPr id="9" name="テキスト ボックス 5">
                <a:extLst>
                  <a:ext uri="{FF2B5EF4-FFF2-40B4-BE49-F238E27FC236}">
                    <a16:creationId xmlns:a16="http://schemas.microsoft.com/office/drawing/2014/main" id="{0BEFE23D-9D4B-120E-19BF-CAEB3621E547}"/>
                  </a:ext>
                </a:extLst>
              </p:cNvPr>
              <p:cNvSpPr txBox="1">
                <a:spLocks noRot="1" noChangeAspect="1" noMove="1" noResize="1" noEditPoints="1" noAdjustHandles="1" noChangeArrowheads="1" noChangeShapeType="1" noTextEdit="1"/>
              </p:cNvSpPr>
              <p:nvPr/>
            </p:nvSpPr>
            <p:spPr>
              <a:xfrm>
                <a:off x="3330086" y="5201848"/>
                <a:ext cx="1173783" cy="748859"/>
              </a:xfrm>
              <a:prstGeom prst="rect">
                <a:avLst/>
              </a:prstGeom>
              <a:blipFill>
                <a:blip r:embed="rId5"/>
                <a:stretch>
                  <a:fillRect/>
                </a:stretch>
              </a:blipFill>
            </p:spPr>
            <p:txBody>
              <a:bodyPr/>
              <a:lstStyle/>
              <a:p>
                <a:r>
                  <a:rPr lang="ja-JP" altLang="en-US">
                    <a:noFill/>
                  </a:rPr>
                  <a:t> </a:t>
                </a:r>
              </a:p>
            </p:txBody>
          </p:sp>
        </mc:Fallback>
      </mc:AlternateContent>
      <p:grpSp>
        <p:nvGrpSpPr>
          <p:cNvPr id="10" name="Group 67">
            <a:extLst>
              <a:ext uri="{FF2B5EF4-FFF2-40B4-BE49-F238E27FC236}">
                <a16:creationId xmlns:a16="http://schemas.microsoft.com/office/drawing/2014/main" id="{240D2B9F-2E87-C0A1-0014-6D01983FAE1B}"/>
              </a:ext>
            </a:extLst>
          </p:cNvPr>
          <p:cNvGrpSpPr/>
          <p:nvPr/>
        </p:nvGrpSpPr>
        <p:grpSpPr>
          <a:xfrm>
            <a:off x="7226195" y="3853805"/>
            <a:ext cx="4743516" cy="2522608"/>
            <a:chOff x="7266592" y="3756567"/>
            <a:chExt cx="4743516" cy="2522608"/>
          </a:xfrm>
        </p:grpSpPr>
        <p:sp>
          <p:nvSpPr>
            <p:cNvPr id="11" name="Rectangle 21">
              <a:extLst>
                <a:ext uri="{FF2B5EF4-FFF2-40B4-BE49-F238E27FC236}">
                  <a16:creationId xmlns:a16="http://schemas.microsoft.com/office/drawing/2014/main" id="{53C79E26-DE0E-1914-C9A5-36B495FF1C21}"/>
                </a:ext>
              </a:extLst>
            </p:cNvPr>
            <p:cNvSpPr/>
            <p:nvPr/>
          </p:nvSpPr>
          <p:spPr>
            <a:xfrm>
              <a:off x="10531690" y="4695984"/>
              <a:ext cx="177798" cy="457200"/>
            </a:xfrm>
            <a:prstGeom prst="rect">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ea typeface="Noto Sans JP" panose="020B0200000000000000" pitchFamily="50" charset="-128"/>
                <a:cs typeface="Arial" panose="020B0604020202020204" pitchFamily="34" charset="0"/>
              </a:endParaRPr>
            </a:p>
          </p:txBody>
        </p:sp>
        <p:sp>
          <p:nvSpPr>
            <p:cNvPr id="12" name="Arc 17">
              <a:extLst>
                <a:ext uri="{FF2B5EF4-FFF2-40B4-BE49-F238E27FC236}">
                  <a16:creationId xmlns:a16="http://schemas.microsoft.com/office/drawing/2014/main" id="{D6BFE393-6626-3EF2-FBA2-54157B48D8AF}"/>
                </a:ext>
              </a:extLst>
            </p:cNvPr>
            <p:cNvSpPr/>
            <p:nvPr/>
          </p:nvSpPr>
          <p:spPr>
            <a:xfrm rot="17330663" flipV="1">
              <a:off x="9925074" y="4347891"/>
              <a:ext cx="1021752" cy="1148591"/>
            </a:xfrm>
            <a:prstGeom prst="arc">
              <a:avLst>
                <a:gd name="adj1" fmla="val 14149471"/>
                <a:gd name="adj2" fmla="val 20675953"/>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panose="020B0604020202020204" pitchFamily="34" charset="0"/>
                <a:ea typeface="Noto Sans JP" panose="020B0200000000000000" pitchFamily="50" charset="-128"/>
                <a:cs typeface="Arial" panose="020B0604020202020204" pitchFamily="34" charset="0"/>
              </a:endParaRPr>
            </a:p>
          </p:txBody>
        </p:sp>
        <p:cxnSp>
          <p:nvCxnSpPr>
            <p:cNvPr id="13" name="Straight Connector 23">
              <a:extLst>
                <a:ext uri="{FF2B5EF4-FFF2-40B4-BE49-F238E27FC236}">
                  <a16:creationId xmlns:a16="http://schemas.microsoft.com/office/drawing/2014/main" id="{41C0CF05-0D1F-8885-9C7A-2792EBEF459F}"/>
                </a:ext>
              </a:extLst>
            </p:cNvPr>
            <p:cNvCxnSpPr/>
            <p:nvPr/>
          </p:nvCxnSpPr>
          <p:spPr>
            <a:xfrm>
              <a:off x="8963368" y="4826002"/>
              <a:ext cx="3203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24">
              <a:extLst>
                <a:ext uri="{FF2B5EF4-FFF2-40B4-BE49-F238E27FC236}">
                  <a16:creationId xmlns:a16="http://schemas.microsoft.com/office/drawing/2014/main" id="{6DA7625E-C8AE-35B7-F13C-31097A7F222C}"/>
                </a:ext>
              </a:extLst>
            </p:cNvPr>
            <p:cNvCxnSpPr/>
            <p:nvPr/>
          </p:nvCxnSpPr>
          <p:spPr>
            <a:xfrm>
              <a:off x="8963368" y="4945452"/>
              <a:ext cx="3203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25">
              <a:extLst>
                <a:ext uri="{FF2B5EF4-FFF2-40B4-BE49-F238E27FC236}">
                  <a16:creationId xmlns:a16="http://schemas.microsoft.com/office/drawing/2014/main" id="{20C5FE66-0FBD-D3EF-FB49-BEBF24B1AE21}"/>
                </a:ext>
              </a:extLst>
            </p:cNvPr>
            <p:cNvCxnSpPr>
              <a:cxnSpLocks/>
            </p:cNvCxnSpPr>
            <p:nvPr/>
          </p:nvCxnSpPr>
          <p:spPr>
            <a:xfrm>
              <a:off x="9039568" y="4883155"/>
              <a:ext cx="1679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27">
              <a:extLst>
                <a:ext uri="{FF2B5EF4-FFF2-40B4-BE49-F238E27FC236}">
                  <a16:creationId xmlns:a16="http://schemas.microsoft.com/office/drawing/2014/main" id="{F780C579-CDFF-E145-C418-E93672098ACD}"/>
                </a:ext>
              </a:extLst>
            </p:cNvPr>
            <p:cNvCxnSpPr>
              <a:cxnSpLocks/>
            </p:cNvCxnSpPr>
            <p:nvPr/>
          </p:nvCxnSpPr>
          <p:spPr>
            <a:xfrm>
              <a:off x="9039568" y="5009652"/>
              <a:ext cx="16793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Connector: Elbow 29">
              <a:extLst>
                <a:ext uri="{FF2B5EF4-FFF2-40B4-BE49-F238E27FC236}">
                  <a16:creationId xmlns:a16="http://schemas.microsoft.com/office/drawing/2014/main" id="{AB4B1A8E-52D2-9B4C-36C8-9ABF91C232CC}"/>
                </a:ext>
              </a:extLst>
            </p:cNvPr>
            <p:cNvCxnSpPr>
              <a:endCxn id="11" idx="0"/>
            </p:cNvCxnSpPr>
            <p:nvPr/>
          </p:nvCxnSpPr>
          <p:spPr>
            <a:xfrm flipV="1">
              <a:off x="9123534" y="4695984"/>
              <a:ext cx="1497055" cy="130018"/>
            </a:xfrm>
            <a:prstGeom prst="bentConnector4">
              <a:avLst>
                <a:gd name="adj1" fmla="val -476"/>
                <a:gd name="adj2" fmla="val 451644"/>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or: Elbow 33">
              <a:extLst>
                <a:ext uri="{FF2B5EF4-FFF2-40B4-BE49-F238E27FC236}">
                  <a16:creationId xmlns:a16="http://schemas.microsoft.com/office/drawing/2014/main" id="{41BE3FE9-408E-DD35-F8AD-13B104956E68}"/>
                </a:ext>
              </a:extLst>
            </p:cNvPr>
            <p:cNvCxnSpPr>
              <a:endCxn id="11" idx="2"/>
            </p:cNvCxnSpPr>
            <p:nvPr/>
          </p:nvCxnSpPr>
          <p:spPr>
            <a:xfrm>
              <a:off x="9123534" y="5009652"/>
              <a:ext cx="1497055" cy="143532"/>
            </a:xfrm>
            <a:prstGeom prst="bentConnector4">
              <a:avLst>
                <a:gd name="adj1" fmla="val -476"/>
                <a:gd name="adj2" fmla="val 43623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37">
              <a:extLst>
                <a:ext uri="{FF2B5EF4-FFF2-40B4-BE49-F238E27FC236}">
                  <a16:creationId xmlns:a16="http://schemas.microsoft.com/office/drawing/2014/main" id="{9854D0B6-4697-246A-0008-72C0A2049D77}"/>
                </a:ext>
              </a:extLst>
            </p:cNvPr>
            <p:cNvSpPr/>
            <p:nvPr/>
          </p:nvSpPr>
          <p:spPr>
            <a:xfrm>
              <a:off x="9215250" y="3968427"/>
              <a:ext cx="212941" cy="212941"/>
            </a:xfrm>
            <a:prstGeom prst="ellipse">
              <a:avLst/>
            </a:prstGeom>
            <a:solidFill>
              <a:schemeClr val="accent4">
                <a:lumMod val="20000"/>
                <a:lumOff val="8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th-TH" dirty="0">
                  <a:latin typeface="Arial" panose="020B0604020202020204" pitchFamily="34" charset="0"/>
                  <a:ea typeface="Noto Sans JP" panose="020B0200000000000000" pitchFamily="50" charset="-128"/>
                </a:rPr>
                <a:t>+</a:t>
              </a:r>
              <a:endParaRPr kumimoji="1" lang="en-US" dirty="0">
                <a:latin typeface="Arial" panose="020B0604020202020204" pitchFamily="34" charset="0"/>
                <a:ea typeface="Noto Sans JP" panose="020B0200000000000000" pitchFamily="50" charset="-128"/>
                <a:cs typeface="Arial" panose="020B0604020202020204" pitchFamily="34" charset="0"/>
              </a:endParaRPr>
            </a:p>
          </p:txBody>
        </p:sp>
        <p:grpSp>
          <p:nvGrpSpPr>
            <p:cNvPr id="20" name="Group 42">
              <a:extLst>
                <a:ext uri="{FF2B5EF4-FFF2-40B4-BE49-F238E27FC236}">
                  <a16:creationId xmlns:a16="http://schemas.microsoft.com/office/drawing/2014/main" id="{DFE20898-5735-E111-1801-EF69DD4C4EEC}"/>
                </a:ext>
              </a:extLst>
            </p:cNvPr>
            <p:cNvGrpSpPr/>
            <p:nvPr/>
          </p:nvGrpSpPr>
          <p:grpSpPr>
            <a:xfrm>
              <a:off x="8826627" y="4181368"/>
              <a:ext cx="212941" cy="452936"/>
              <a:chOff x="8826627" y="4181368"/>
              <a:chExt cx="212941" cy="452936"/>
            </a:xfrm>
          </p:grpSpPr>
          <p:sp>
            <p:nvSpPr>
              <p:cNvPr id="41" name="Oval 36">
                <a:extLst>
                  <a:ext uri="{FF2B5EF4-FFF2-40B4-BE49-F238E27FC236}">
                    <a16:creationId xmlns:a16="http://schemas.microsoft.com/office/drawing/2014/main" id="{7D94AD78-3DBB-F3A8-C7E0-D4673B4E8DFE}"/>
                  </a:ext>
                </a:extLst>
              </p:cNvPr>
              <p:cNvSpPr/>
              <p:nvPr/>
            </p:nvSpPr>
            <p:spPr>
              <a:xfrm>
                <a:off x="8826627" y="4421363"/>
                <a:ext cx="212941" cy="212941"/>
              </a:xfrm>
              <a:prstGeom prst="ellipse">
                <a:avLst/>
              </a:prstGeom>
              <a:solidFill>
                <a:schemeClr val="accent4">
                  <a:lumMod val="20000"/>
                  <a:lumOff val="80000"/>
                </a:schemeClr>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th-TH" dirty="0">
                    <a:latin typeface="Arial" panose="020B0604020202020204" pitchFamily="34" charset="0"/>
                    <a:ea typeface="Noto Sans JP" panose="020B0200000000000000" pitchFamily="50" charset="-128"/>
                  </a:rPr>
                  <a:t>+</a:t>
                </a:r>
                <a:endParaRPr kumimoji="1" lang="en-US" dirty="0">
                  <a:latin typeface="Arial" panose="020B0604020202020204" pitchFamily="34" charset="0"/>
                  <a:ea typeface="Noto Sans JP" panose="020B0200000000000000" pitchFamily="50" charset="-128"/>
                  <a:cs typeface="Arial" panose="020B0604020202020204" pitchFamily="34" charset="0"/>
                </a:endParaRPr>
              </a:p>
            </p:txBody>
          </p:sp>
          <p:cxnSp>
            <p:nvCxnSpPr>
              <p:cNvPr id="42" name="Straight Arrow Connector 39">
                <a:extLst>
                  <a:ext uri="{FF2B5EF4-FFF2-40B4-BE49-F238E27FC236}">
                    <a16:creationId xmlns:a16="http://schemas.microsoft.com/office/drawing/2014/main" id="{29ABC823-5BDE-4E60-C908-BD00113B8ACA}"/>
                  </a:ext>
                </a:extLst>
              </p:cNvPr>
              <p:cNvCxnSpPr>
                <a:stCxn id="41" idx="0"/>
              </p:cNvCxnSpPr>
              <p:nvPr/>
            </p:nvCxnSpPr>
            <p:spPr>
              <a:xfrm flipH="1" flipV="1">
                <a:off x="8933097" y="4181368"/>
                <a:ext cx="1" cy="2399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1" name="Straight Arrow Connector 41">
              <a:extLst>
                <a:ext uri="{FF2B5EF4-FFF2-40B4-BE49-F238E27FC236}">
                  <a16:creationId xmlns:a16="http://schemas.microsoft.com/office/drawing/2014/main" id="{C3EB378A-CE5A-C14F-C427-6D0E9DD958A4}"/>
                </a:ext>
              </a:extLst>
            </p:cNvPr>
            <p:cNvCxnSpPr>
              <a:stCxn id="19" idx="6"/>
            </p:cNvCxnSpPr>
            <p:nvPr/>
          </p:nvCxnSpPr>
          <p:spPr>
            <a:xfrm flipV="1">
              <a:off x="9428191" y="4074897"/>
              <a:ext cx="204759"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43">
              <a:extLst>
                <a:ext uri="{FF2B5EF4-FFF2-40B4-BE49-F238E27FC236}">
                  <a16:creationId xmlns:a16="http://schemas.microsoft.com/office/drawing/2014/main" id="{F19DE99C-E869-906B-BA07-E657004F2E0D}"/>
                </a:ext>
              </a:extLst>
            </p:cNvPr>
            <p:cNvGrpSpPr/>
            <p:nvPr/>
          </p:nvGrpSpPr>
          <p:grpSpPr>
            <a:xfrm rot="10800000">
              <a:off x="8826627" y="5184965"/>
              <a:ext cx="212941" cy="452936"/>
              <a:chOff x="9140958" y="4045238"/>
              <a:chExt cx="212941" cy="452936"/>
            </a:xfrm>
          </p:grpSpPr>
          <p:sp>
            <p:nvSpPr>
              <p:cNvPr id="39" name="Oval 44">
                <a:extLst>
                  <a:ext uri="{FF2B5EF4-FFF2-40B4-BE49-F238E27FC236}">
                    <a16:creationId xmlns:a16="http://schemas.microsoft.com/office/drawing/2014/main" id="{EC4F7181-FE98-6838-F618-3C777EFB0173}"/>
                  </a:ext>
                </a:extLst>
              </p:cNvPr>
              <p:cNvSpPr/>
              <p:nvPr/>
            </p:nvSpPr>
            <p:spPr>
              <a:xfrm>
                <a:off x="9140958" y="4285233"/>
                <a:ext cx="212941" cy="212941"/>
              </a:xfrm>
              <a:prstGeom prst="ellipse">
                <a:avLst/>
              </a:prstGeom>
              <a:solidFill>
                <a:srgbClr val="FFCCFF"/>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th-TH" dirty="0">
                    <a:latin typeface="Arial" panose="020B0604020202020204" pitchFamily="34" charset="0"/>
                    <a:ea typeface="Noto Sans JP" panose="020B0200000000000000" pitchFamily="50" charset="-128"/>
                  </a:rPr>
                  <a:t>-</a:t>
                </a:r>
                <a:endParaRPr kumimoji="1" lang="en-US" dirty="0">
                  <a:latin typeface="Arial" panose="020B0604020202020204" pitchFamily="34" charset="0"/>
                  <a:ea typeface="Noto Sans JP" panose="020B0200000000000000" pitchFamily="50" charset="-128"/>
                  <a:cs typeface="Arial" panose="020B0604020202020204" pitchFamily="34" charset="0"/>
                </a:endParaRPr>
              </a:p>
            </p:txBody>
          </p:sp>
          <p:cxnSp>
            <p:nvCxnSpPr>
              <p:cNvPr id="40" name="Straight Arrow Connector 45">
                <a:extLst>
                  <a:ext uri="{FF2B5EF4-FFF2-40B4-BE49-F238E27FC236}">
                    <a16:creationId xmlns:a16="http://schemas.microsoft.com/office/drawing/2014/main" id="{96C6696F-0823-A199-0830-56743959D641}"/>
                  </a:ext>
                </a:extLst>
              </p:cNvPr>
              <p:cNvCxnSpPr>
                <a:stCxn id="39" idx="0"/>
              </p:cNvCxnSpPr>
              <p:nvPr/>
            </p:nvCxnSpPr>
            <p:spPr>
              <a:xfrm flipH="1" flipV="1">
                <a:off x="9247428" y="4045238"/>
                <a:ext cx="1" cy="2399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46">
              <a:extLst>
                <a:ext uri="{FF2B5EF4-FFF2-40B4-BE49-F238E27FC236}">
                  <a16:creationId xmlns:a16="http://schemas.microsoft.com/office/drawing/2014/main" id="{ACCFF7D8-88BD-CEE5-B677-8FD9C786B856}"/>
                </a:ext>
              </a:extLst>
            </p:cNvPr>
            <p:cNvGrpSpPr/>
            <p:nvPr/>
          </p:nvGrpSpPr>
          <p:grpSpPr>
            <a:xfrm rot="5400000">
              <a:off x="9335247" y="5577227"/>
              <a:ext cx="212941" cy="452936"/>
              <a:chOff x="9140958" y="4045238"/>
              <a:chExt cx="212941" cy="452936"/>
            </a:xfrm>
          </p:grpSpPr>
          <p:sp>
            <p:nvSpPr>
              <p:cNvPr id="37" name="Oval 47">
                <a:extLst>
                  <a:ext uri="{FF2B5EF4-FFF2-40B4-BE49-F238E27FC236}">
                    <a16:creationId xmlns:a16="http://schemas.microsoft.com/office/drawing/2014/main" id="{59E7DA71-B99D-5DBF-14C8-E425AD0B9755}"/>
                  </a:ext>
                </a:extLst>
              </p:cNvPr>
              <p:cNvSpPr/>
              <p:nvPr/>
            </p:nvSpPr>
            <p:spPr>
              <a:xfrm>
                <a:off x="9140958" y="4285233"/>
                <a:ext cx="212941" cy="212941"/>
              </a:xfrm>
              <a:prstGeom prst="ellipse">
                <a:avLst/>
              </a:prstGeom>
              <a:solidFill>
                <a:srgbClr val="FFCCFF"/>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kumimoji="1" lang="th-TH" dirty="0">
                    <a:latin typeface="Arial" panose="020B0604020202020204" pitchFamily="34" charset="0"/>
                    <a:ea typeface="Noto Sans JP" panose="020B0200000000000000" pitchFamily="50" charset="-128"/>
                  </a:rPr>
                  <a:t>-</a:t>
                </a:r>
                <a:endParaRPr kumimoji="1" lang="en-US" dirty="0">
                  <a:latin typeface="Arial" panose="020B0604020202020204" pitchFamily="34" charset="0"/>
                  <a:ea typeface="Noto Sans JP" panose="020B0200000000000000" pitchFamily="50" charset="-128"/>
                  <a:cs typeface="Arial" panose="020B0604020202020204" pitchFamily="34" charset="0"/>
                </a:endParaRPr>
              </a:p>
            </p:txBody>
          </p:sp>
          <p:cxnSp>
            <p:nvCxnSpPr>
              <p:cNvPr id="38" name="Straight Arrow Connector 48">
                <a:extLst>
                  <a:ext uri="{FF2B5EF4-FFF2-40B4-BE49-F238E27FC236}">
                    <a16:creationId xmlns:a16="http://schemas.microsoft.com/office/drawing/2014/main" id="{3A8E4255-7593-338B-9F84-BFB94B1DFDF1}"/>
                  </a:ext>
                </a:extLst>
              </p:cNvPr>
              <p:cNvCxnSpPr>
                <a:stCxn id="37" idx="0"/>
              </p:cNvCxnSpPr>
              <p:nvPr/>
            </p:nvCxnSpPr>
            <p:spPr>
              <a:xfrm flipH="1" flipV="1">
                <a:off x="9247428" y="4045238"/>
                <a:ext cx="1" cy="2399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49">
              <a:extLst>
                <a:ext uri="{FF2B5EF4-FFF2-40B4-BE49-F238E27FC236}">
                  <a16:creationId xmlns:a16="http://schemas.microsoft.com/office/drawing/2014/main" id="{13607D8E-CBB8-6086-7019-87B997C42992}"/>
                </a:ext>
              </a:extLst>
            </p:cNvPr>
            <p:cNvSpPr txBox="1"/>
            <p:nvPr/>
          </p:nvSpPr>
          <p:spPr>
            <a:xfrm>
              <a:off x="7341934" y="3785397"/>
              <a:ext cx="1736373" cy="369332"/>
            </a:xfrm>
            <a:prstGeom prst="rect">
              <a:avLst/>
            </a:prstGeom>
            <a:noFill/>
          </p:spPr>
          <p:txBody>
            <a:bodyPr wrap="none" rtlCol="0">
              <a:spAutoFit/>
            </a:bodyPr>
            <a:lstStyle/>
            <a:p>
              <a:pPr algn="l"/>
              <a:r>
                <a:rPr kumimoji="1" lang="en-US" dirty="0">
                  <a:latin typeface="Arial" panose="020B0604020202020204" pitchFamily="34" charset="0"/>
                  <a:ea typeface="Noto Sans JP" panose="020B0200000000000000" pitchFamily="50" charset="-128"/>
                  <a:cs typeface="Arial" panose="020B0604020202020204" pitchFamily="34" charset="0"/>
                </a:rPr>
                <a:t>positive charge</a:t>
              </a:r>
            </a:p>
          </p:txBody>
        </p:sp>
        <p:sp>
          <p:nvSpPr>
            <p:cNvPr id="25" name="TextBox 50">
              <a:extLst>
                <a:ext uri="{FF2B5EF4-FFF2-40B4-BE49-F238E27FC236}">
                  <a16:creationId xmlns:a16="http://schemas.microsoft.com/office/drawing/2014/main" id="{492649B7-E129-C176-E9C4-BE4B91176786}"/>
                </a:ext>
              </a:extLst>
            </p:cNvPr>
            <p:cNvSpPr txBox="1"/>
            <p:nvPr/>
          </p:nvSpPr>
          <p:spPr>
            <a:xfrm>
              <a:off x="7266592" y="5645619"/>
              <a:ext cx="1898277" cy="369332"/>
            </a:xfrm>
            <a:prstGeom prst="rect">
              <a:avLst/>
            </a:prstGeom>
            <a:noFill/>
          </p:spPr>
          <p:txBody>
            <a:bodyPr wrap="none" rtlCol="0">
              <a:spAutoFit/>
            </a:bodyPr>
            <a:lstStyle/>
            <a:p>
              <a:pPr algn="l"/>
              <a:r>
                <a:rPr kumimoji="1" lang="en-US" dirty="0">
                  <a:latin typeface="Arial" panose="020B0604020202020204" pitchFamily="34" charset="0"/>
                  <a:ea typeface="Noto Sans JP" panose="020B0200000000000000" pitchFamily="50" charset="-128"/>
                  <a:cs typeface="Arial" panose="020B0604020202020204" pitchFamily="34" charset="0"/>
                </a:rPr>
                <a:t>negative charge</a:t>
              </a:r>
            </a:p>
          </p:txBody>
        </p:sp>
        <p:sp>
          <p:nvSpPr>
            <p:cNvPr id="26" name="TextBox 51">
              <a:extLst>
                <a:ext uri="{FF2B5EF4-FFF2-40B4-BE49-F238E27FC236}">
                  <a16:creationId xmlns:a16="http://schemas.microsoft.com/office/drawing/2014/main" id="{37B496A1-0949-0FB2-0BA0-C32302A90876}"/>
                </a:ext>
              </a:extLst>
            </p:cNvPr>
            <p:cNvSpPr txBox="1"/>
            <p:nvPr/>
          </p:nvSpPr>
          <p:spPr>
            <a:xfrm>
              <a:off x="7511193" y="4646747"/>
              <a:ext cx="1326004" cy="646331"/>
            </a:xfrm>
            <a:prstGeom prst="rect">
              <a:avLst/>
            </a:prstGeom>
            <a:noFill/>
          </p:spPr>
          <p:txBody>
            <a:bodyPr wrap="none" rtlCol="0">
              <a:spAutoFit/>
            </a:bodyPr>
            <a:lstStyle/>
            <a:p>
              <a:pPr algn="ctr"/>
              <a:r>
                <a:rPr kumimoji="1" lang="en-US" dirty="0">
                  <a:latin typeface="Arial" panose="020B0604020202020204" pitchFamily="34" charset="0"/>
                  <a:ea typeface="Noto Sans JP" panose="020B0200000000000000" pitchFamily="50" charset="-128"/>
                  <a:cs typeface="Arial" panose="020B0604020202020204" pitchFamily="34" charset="0"/>
                </a:rPr>
                <a:t>electric cell</a:t>
              </a:r>
            </a:p>
            <a:p>
              <a:pPr algn="ctr"/>
              <a:r>
                <a:rPr kumimoji="1" lang="en-US" dirty="0">
                  <a:latin typeface="Arial" panose="020B0604020202020204" pitchFamily="34" charset="0"/>
                  <a:ea typeface="Noto Sans JP" panose="020B0200000000000000" pitchFamily="50" charset="-128"/>
                  <a:cs typeface="Arial" panose="020B0604020202020204" pitchFamily="34" charset="0"/>
                </a:rPr>
                <a:t>(battery)</a:t>
              </a:r>
            </a:p>
          </p:txBody>
        </p:sp>
        <p:sp>
          <p:nvSpPr>
            <p:cNvPr id="27" name="TextBox 52">
              <a:extLst>
                <a:ext uri="{FF2B5EF4-FFF2-40B4-BE49-F238E27FC236}">
                  <a16:creationId xmlns:a16="http://schemas.microsoft.com/office/drawing/2014/main" id="{7A8039F5-5ABD-3DF1-E042-89B16B2EAD9A}"/>
                </a:ext>
              </a:extLst>
            </p:cNvPr>
            <p:cNvSpPr txBox="1"/>
            <p:nvPr/>
          </p:nvSpPr>
          <p:spPr>
            <a:xfrm>
              <a:off x="9499086" y="4583785"/>
              <a:ext cx="1005403" cy="646331"/>
            </a:xfrm>
            <a:prstGeom prst="rect">
              <a:avLst/>
            </a:prstGeom>
            <a:noFill/>
          </p:spPr>
          <p:txBody>
            <a:bodyPr wrap="none" rtlCol="0">
              <a:spAutoFit/>
            </a:bodyPr>
            <a:lstStyle/>
            <a:p>
              <a:pPr algn="ctr"/>
              <a:r>
                <a:rPr kumimoji="1" lang="en-US" dirty="0">
                  <a:latin typeface="Arial" panose="020B0604020202020204" pitchFamily="34" charset="0"/>
                  <a:ea typeface="Noto Sans JP" panose="020B0200000000000000" pitchFamily="50" charset="-128"/>
                  <a:cs typeface="Arial" panose="020B0604020202020204" pitchFamily="34" charset="0"/>
                </a:rPr>
                <a:t>element</a:t>
              </a:r>
            </a:p>
            <a:p>
              <a:pPr algn="ctr"/>
              <a:r>
                <a:rPr kumimoji="1" lang="en-US" dirty="0">
                  <a:latin typeface="Arial" panose="020B0604020202020204" pitchFamily="34" charset="0"/>
                  <a:ea typeface="Noto Sans JP" panose="020B0200000000000000" pitchFamily="50" charset="-128"/>
                  <a:cs typeface="Arial" panose="020B0604020202020204" pitchFamily="34" charset="0"/>
                </a:rPr>
                <a:t>(lamp)</a:t>
              </a:r>
            </a:p>
          </p:txBody>
        </p:sp>
        <p:sp>
          <p:nvSpPr>
            <p:cNvPr id="28" name="TextBox 53">
              <a:extLst>
                <a:ext uri="{FF2B5EF4-FFF2-40B4-BE49-F238E27FC236}">
                  <a16:creationId xmlns:a16="http://schemas.microsoft.com/office/drawing/2014/main" id="{2735BD82-70C6-E72A-39BC-01D92E1C12C9}"/>
                </a:ext>
              </a:extLst>
            </p:cNvPr>
            <p:cNvSpPr txBox="1"/>
            <p:nvPr/>
          </p:nvSpPr>
          <p:spPr>
            <a:xfrm>
              <a:off x="10091580" y="3756567"/>
              <a:ext cx="902811" cy="369332"/>
            </a:xfrm>
            <a:prstGeom prst="rect">
              <a:avLst/>
            </a:prstGeom>
            <a:noFill/>
          </p:spPr>
          <p:txBody>
            <a:bodyPr wrap="none" rtlCol="0">
              <a:spAutoFit/>
            </a:bodyPr>
            <a:lstStyle/>
            <a:p>
              <a:pPr algn="ctr"/>
              <a:r>
                <a:rPr kumimoji="1" lang="en-US" dirty="0">
                  <a:latin typeface="Arial" panose="020B0604020202020204" pitchFamily="34" charset="0"/>
                  <a:ea typeface="Noto Sans JP" panose="020B0200000000000000" pitchFamily="50" charset="-128"/>
                  <a:cs typeface="Arial" panose="020B0604020202020204" pitchFamily="34" charset="0"/>
                </a:rPr>
                <a:t>current</a:t>
              </a:r>
            </a:p>
          </p:txBody>
        </p:sp>
        <p:cxnSp>
          <p:nvCxnSpPr>
            <p:cNvPr id="29" name="Connector: Elbow 55">
              <a:extLst>
                <a:ext uri="{FF2B5EF4-FFF2-40B4-BE49-F238E27FC236}">
                  <a16:creationId xmlns:a16="http://schemas.microsoft.com/office/drawing/2014/main" id="{00D46113-0E4E-3F73-44D3-819FDB0E0792}"/>
                </a:ext>
              </a:extLst>
            </p:cNvPr>
            <p:cNvCxnSpPr>
              <a:cxnSpLocks/>
            </p:cNvCxnSpPr>
            <p:nvPr/>
          </p:nvCxnSpPr>
          <p:spPr>
            <a:xfrm>
              <a:off x="10311215" y="4110882"/>
              <a:ext cx="440950" cy="273139"/>
            </a:xfrm>
            <a:prstGeom prst="bentConnector3">
              <a:avLst>
                <a:gd name="adj1" fmla="val 9896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1">
                  <a:extLst>
                    <a:ext uri="{FF2B5EF4-FFF2-40B4-BE49-F238E27FC236}">
                      <a16:creationId xmlns:a16="http://schemas.microsoft.com/office/drawing/2014/main" id="{33856055-8819-1C36-773F-CA5B0F8435D6}"/>
                    </a:ext>
                  </a:extLst>
                </p:cNvPr>
                <p:cNvSpPr txBox="1"/>
                <p:nvPr/>
              </p:nvSpPr>
              <p:spPr>
                <a:xfrm>
                  <a:off x="10867395" y="4031615"/>
                  <a:ext cx="761041" cy="5203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𝑄</m:t>
                            </m:r>
                          </m:num>
                          <m:den>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𝑡</m:t>
                            </m:r>
                          </m:den>
                        </m:f>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0" name="テキスト ボックス 1">
                  <a:extLst>
                    <a:ext uri="{FF2B5EF4-FFF2-40B4-BE49-F238E27FC236}">
                      <a16:creationId xmlns:a16="http://schemas.microsoft.com/office/drawing/2014/main" id="{33856055-8819-1C36-773F-CA5B0F8435D6}"/>
                    </a:ext>
                  </a:extLst>
                </p:cNvPr>
                <p:cNvSpPr txBox="1">
                  <a:spLocks noRot="1" noChangeAspect="1" noMove="1" noResize="1" noEditPoints="1" noAdjustHandles="1" noChangeArrowheads="1" noChangeShapeType="1" noTextEdit="1"/>
                </p:cNvSpPr>
                <p:nvPr/>
              </p:nvSpPr>
              <p:spPr>
                <a:xfrm>
                  <a:off x="10867395" y="4031615"/>
                  <a:ext cx="761041" cy="520399"/>
                </a:xfrm>
                <a:prstGeom prst="rect">
                  <a:avLst/>
                </a:prstGeom>
                <a:blipFill>
                  <a:blip r:embed="rId6"/>
                  <a:stretch>
                    <a:fillRect r="-23200" b="-69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8">
                  <a:extLst>
                    <a:ext uri="{FF2B5EF4-FFF2-40B4-BE49-F238E27FC236}">
                      <a16:creationId xmlns:a16="http://schemas.microsoft.com/office/drawing/2014/main" id="{717AEDC3-BC95-EC2A-AE47-417B5932782D}"/>
                    </a:ext>
                  </a:extLst>
                </p:cNvPr>
                <p:cNvSpPr txBox="1"/>
                <p:nvPr/>
              </p:nvSpPr>
              <p:spPr>
                <a:xfrm>
                  <a:off x="8029189" y="4087211"/>
                  <a:ext cx="399468"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i="1">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𝑄</m:t>
                        </m:r>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1" name="テキスト ボックス 38">
                  <a:extLst>
                    <a:ext uri="{FF2B5EF4-FFF2-40B4-BE49-F238E27FC236}">
                      <a16:creationId xmlns:a16="http://schemas.microsoft.com/office/drawing/2014/main" id="{717AEDC3-BC95-EC2A-AE47-417B5932782D}"/>
                    </a:ext>
                  </a:extLst>
                </p:cNvPr>
                <p:cNvSpPr txBox="1">
                  <a:spLocks noRot="1" noChangeAspect="1" noMove="1" noResize="1" noEditPoints="1" noAdjustHandles="1" noChangeArrowheads="1" noChangeShapeType="1" noTextEdit="1"/>
                </p:cNvSpPr>
                <p:nvPr/>
              </p:nvSpPr>
              <p:spPr>
                <a:xfrm>
                  <a:off x="8029189" y="4087211"/>
                  <a:ext cx="399468" cy="276999"/>
                </a:xfrm>
                <a:prstGeom prst="rect">
                  <a:avLst/>
                </a:prstGeom>
                <a:blipFill>
                  <a:blip r:embed="rId7"/>
                  <a:stretch>
                    <a:fillRect l="-10606" t="-28261" r="-42424"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8">
                  <a:extLst>
                    <a:ext uri="{FF2B5EF4-FFF2-40B4-BE49-F238E27FC236}">
                      <a16:creationId xmlns:a16="http://schemas.microsoft.com/office/drawing/2014/main" id="{17429F80-2C37-4C3B-AEEA-4F7409FE2ACE}"/>
                    </a:ext>
                  </a:extLst>
                </p:cNvPr>
                <p:cNvSpPr txBox="1"/>
                <p:nvPr/>
              </p:nvSpPr>
              <p:spPr>
                <a:xfrm>
                  <a:off x="8134580" y="5965172"/>
                  <a:ext cx="399468"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𝑄</m:t>
                        </m:r>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2" name="テキスト ボックス 38">
                  <a:extLst>
                    <a:ext uri="{FF2B5EF4-FFF2-40B4-BE49-F238E27FC236}">
                      <a16:creationId xmlns:a16="http://schemas.microsoft.com/office/drawing/2014/main" id="{17429F80-2C37-4C3B-AEEA-4F7409FE2ACE}"/>
                    </a:ext>
                  </a:extLst>
                </p:cNvPr>
                <p:cNvSpPr txBox="1">
                  <a:spLocks noRot="1" noChangeAspect="1" noMove="1" noResize="1" noEditPoints="1" noAdjustHandles="1" noChangeArrowheads="1" noChangeShapeType="1" noTextEdit="1"/>
                </p:cNvSpPr>
                <p:nvPr/>
              </p:nvSpPr>
              <p:spPr>
                <a:xfrm>
                  <a:off x="8134580" y="5965172"/>
                  <a:ext cx="399468" cy="276999"/>
                </a:xfrm>
                <a:prstGeom prst="rect">
                  <a:avLst/>
                </a:prstGeom>
                <a:blipFill>
                  <a:blip r:embed="rId8"/>
                  <a:stretch>
                    <a:fillRect l="-3077" t="-28261" r="-43077"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8">
                  <a:extLst>
                    <a:ext uri="{FF2B5EF4-FFF2-40B4-BE49-F238E27FC236}">
                      <a16:creationId xmlns:a16="http://schemas.microsoft.com/office/drawing/2014/main" id="{1F61CE6C-E3EC-8487-C653-E6483280A04D}"/>
                    </a:ext>
                  </a:extLst>
                </p:cNvPr>
                <p:cNvSpPr txBox="1"/>
                <p:nvPr/>
              </p:nvSpPr>
              <p:spPr>
                <a:xfrm>
                  <a:off x="9316679" y="4754947"/>
                  <a:ext cx="21743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𝐸</m:t>
                        </m:r>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3" name="テキスト ボックス 38">
                  <a:extLst>
                    <a:ext uri="{FF2B5EF4-FFF2-40B4-BE49-F238E27FC236}">
                      <a16:creationId xmlns:a16="http://schemas.microsoft.com/office/drawing/2014/main" id="{1F61CE6C-E3EC-8487-C653-E6483280A04D}"/>
                    </a:ext>
                  </a:extLst>
                </p:cNvPr>
                <p:cNvSpPr txBox="1">
                  <a:spLocks noRot="1" noChangeAspect="1" noMove="1" noResize="1" noEditPoints="1" noAdjustHandles="1" noChangeArrowheads="1" noChangeShapeType="1" noTextEdit="1"/>
                </p:cNvSpPr>
                <p:nvPr/>
              </p:nvSpPr>
              <p:spPr>
                <a:xfrm>
                  <a:off x="9316679" y="4754947"/>
                  <a:ext cx="217432" cy="276999"/>
                </a:xfrm>
                <a:prstGeom prst="rect">
                  <a:avLst/>
                </a:prstGeom>
                <a:blipFill>
                  <a:blip r:embed="rId9"/>
                  <a:stretch>
                    <a:fillRect l="-25714" t="-28889" r="-82857" b="-5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8">
                  <a:extLst>
                    <a:ext uri="{FF2B5EF4-FFF2-40B4-BE49-F238E27FC236}">
                      <a16:creationId xmlns:a16="http://schemas.microsoft.com/office/drawing/2014/main" id="{6DD6C5E4-4EB5-234E-CECF-50ACD2714BE8}"/>
                    </a:ext>
                  </a:extLst>
                </p:cNvPr>
                <p:cNvSpPr txBox="1"/>
                <p:nvPr/>
              </p:nvSpPr>
              <p:spPr>
                <a:xfrm>
                  <a:off x="11074308" y="4864927"/>
                  <a:ext cx="215700"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𝑉</m:t>
                        </m:r>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4" name="テキスト ボックス 38">
                  <a:extLst>
                    <a:ext uri="{FF2B5EF4-FFF2-40B4-BE49-F238E27FC236}">
                      <a16:creationId xmlns:a16="http://schemas.microsoft.com/office/drawing/2014/main" id="{6DD6C5E4-4EB5-234E-CECF-50ACD2714BE8}"/>
                    </a:ext>
                  </a:extLst>
                </p:cNvPr>
                <p:cNvSpPr txBox="1">
                  <a:spLocks noRot="1" noChangeAspect="1" noMove="1" noResize="1" noEditPoints="1" noAdjustHandles="1" noChangeArrowheads="1" noChangeShapeType="1" noTextEdit="1"/>
                </p:cNvSpPr>
                <p:nvPr/>
              </p:nvSpPr>
              <p:spPr>
                <a:xfrm>
                  <a:off x="11074308" y="4864927"/>
                  <a:ext cx="215700" cy="276999"/>
                </a:xfrm>
                <a:prstGeom prst="rect">
                  <a:avLst/>
                </a:prstGeom>
                <a:blipFill>
                  <a:blip r:embed="rId10"/>
                  <a:stretch>
                    <a:fillRect l="-22857" t="-28889" r="-85714" b="-5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8">
                  <a:extLst>
                    <a:ext uri="{FF2B5EF4-FFF2-40B4-BE49-F238E27FC236}">
                      <a16:creationId xmlns:a16="http://schemas.microsoft.com/office/drawing/2014/main" id="{F999C5DF-05E4-8FFA-96AD-EE02561E7C04}"/>
                    </a:ext>
                  </a:extLst>
                </p:cNvPr>
                <p:cNvSpPr txBox="1"/>
                <p:nvPr/>
              </p:nvSpPr>
              <p:spPr>
                <a:xfrm>
                  <a:off x="10716673" y="5360903"/>
                  <a:ext cx="123495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𝑊</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𝑄</m:t>
                        </m:r>
                        <m:r>
                          <a:rPr kumimoji="1" lang="en-US" altLang="ja-JP" b="0" i="1" smtClean="0">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𝑉</m:t>
                        </m:r>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5" name="テキスト ボックス 38">
                  <a:extLst>
                    <a:ext uri="{FF2B5EF4-FFF2-40B4-BE49-F238E27FC236}">
                      <a16:creationId xmlns:a16="http://schemas.microsoft.com/office/drawing/2014/main" id="{F999C5DF-05E4-8FFA-96AD-EE02561E7C04}"/>
                    </a:ext>
                  </a:extLst>
                </p:cNvPr>
                <p:cNvSpPr txBox="1">
                  <a:spLocks noRot="1" noChangeAspect="1" noMove="1" noResize="1" noEditPoints="1" noAdjustHandles="1" noChangeArrowheads="1" noChangeShapeType="1" noTextEdit="1"/>
                </p:cNvSpPr>
                <p:nvPr/>
              </p:nvSpPr>
              <p:spPr>
                <a:xfrm>
                  <a:off x="10716673" y="5360903"/>
                  <a:ext cx="1234953" cy="276999"/>
                </a:xfrm>
                <a:prstGeom prst="rect">
                  <a:avLst/>
                </a:prstGeom>
                <a:blipFill>
                  <a:blip r:embed="rId11"/>
                  <a:stretch>
                    <a:fillRect l="-3448" t="-28261" r="-13793" b="-5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49">
                  <a:extLst>
                    <a:ext uri="{FF2B5EF4-FFF2-40B4-BE49-F238E27FC236}">
                      <a16:creationId xmlns:a16="http://schemas.microsoft.com/office/drawing/2014/main" id="{3CC2061D-6112-92C9-0E59-D7931F43F24C}"/>
                    </a:ext>
                  </a:extLst>
                </p:cNvPr>
                <p:cNvSpPr txBox="1"/>
                <p:nvPr/>
              </p:nvSpPr>
              <p:spPr>
                <a:xfrm>
                  <a:off x="9810019" y="5758776"/>
                  <a:ext cx="2200089" cy="5203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𝑊</m:t>
                            </m:r>
                          </m:num>
                          <m:den>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𝑡</m:t>
                            </m:r>
                          </m:den>
                        </m:f>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𝑄</m:t>
                            </m:r>
                          </m:num>
                          <m:den>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𝑡</m:t>
                            </m:r>
                          </m:den>
                        </m:f>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𝐼𝑉</m:t>
                        </m:r>
                      </m:oMath>
                    </m:oMathPara>
                  </a14:m>
                  <a:endParaRPr kumimoji="1" lang="ja-JP" altLang="en-US" dirty="0">
                    <a:latin typeface="Arial" panose="020B0604020202020204" pitchFamily="34" charset="0"/>
                    <a:ea typeface="Noto Sans JP" panose="020B0200000000000000" pitchFamily="50" charset="-128"/>
                    <a:cs typeface="Arial" panose="020B0604020202020204" pitchFamily="34" charset="0"/>
                  </a:endParaRPr>
                </a:p>
              </p:txBody>
            </p:sp>
          </mc:Choice>
          <mc:Fallback xmlns="">
            <p:sp>
              <p:nvSpPr>
                <p:cNvPr id="36" name="テキスト ボックス 49">
                  <a:extLst>
                    <a:ext uri="{FF2B5EF4-FFF2-40B4-BE49-F238E27FC236}">
                      <a16:creationId xmlns:a16="http://schemas.microsoft.com/office/drawing/2014/main" id="{3CC2061D-6112-92C9-0E59-D7931F43F24C}"/>
                    </a:ext>
                  </a:extLst>
                </p:cNvPr>
                <p:cNvSpPr txBox="1">
                  <a:spLocks noRot="1" noChangeAspect="1" noMove="1" noResize="1" noEditPoints="1" noAdjustHandles="1" noChangeArrowheads="1" noChangeShapeType="1" noTextEdit="1"/>
                </p:cNvSpPr>
                <p:nvPr/>
              </p:nvSpPr>
              <p:spPr>
                <a:xfrm>
                  <a:off x="9810019" y="5758776"/>
                  <a:ext cx="2200089" cy="520399"/>
                </a:xfrm>
                <a:prstGeom prst="rect">
                  <a:avLst/>
                </a:prstGeom>
                <a:blipFill>
                  <a:blip r:embed="rId12"/>
                  <a:stretch>
                    <a:fillRect r="-7756" b="-7059"/>
                  </a:stretch>
                </a:blipFill>
              </p:spPr>
              <p:txBody>
                <a:bodyPr/>
                <a:lstStyle/>
                <a:p>
                  <a:r>
                    <a:rPr lang="ja-JP" altLang="en-US">
                      <a:noFill/>
                    </a:rPr>
                    <a:t> </a:t>
                  </a:r>
                </a:p>
              </p:txBody>
            </p:sp>
          </mc:Fallback>
        </mc:AlternateContent>
      </p:grpSp>
      <p:sp>
        <p:nvSpPr>
          <p:cNvPr id="43" name="Arrow: Down 68">
            <a:extLst>
              <a:ext uri="{FF2B5EF4-FFF2-40B4-BE49-F238E27FC236}">
                <a16:creationId xmlns:a16="http://schemas.microsoft.com/office/drawing/2014/main" id="{B317E4B0-8DA2-C852-753E-CA3C59CCC9A9}"/>
              </a:ext>
            </a:extLst>
          </p:cNvPr>
          <p:cNvSpPr/>
          <p:nvPr/>
        </p:nvSpPr>
        <p:spPr>
          <a:xfrm>
            <a:off x="9444947" y="3415040"/>
            <a:ext cx="396217" cy="366530"/>
          </a:xfrm>
          <a:prstGeom prst="downArrow">
            <a:avLst/>
          </a:prstGeom>
          <a:solidFill>
            <a:schemeClr val="bg1">
              <a:lumMod val="85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44" name="スライド番号プレースホルダー 43">
            <a:extLst>
              <a:ext uri="{FF2B5EF4-FFF2-40B4-BE49-F238E27FC236}">
                <a16:creationId xmlns:a16="http://schemas.microsoft.com/office/drawing/2014/main" id="{939447BB-5593-482C-AC8F-0D6A0C921027}"/>
              </a:ext>
            </a:extLst>
          </p:cNvPr>
          <p:cNvSpPr>
            <a:spLocks noGrp="1"/>
          </p:cNvSpPr>
          <p:nvPr>
            <p:ph type="sldNum" sz="quarter" idx="10"/>
          </p:nvPr>
        </p:nvSpPr>
        <p:spPr/>
        <p:txBody>
          <a:bodyPr/>
          <a:lstStyle/>
          <a:p>
            <a:fld id="{655ECA72-7C51-4053-A00F-47BEF0418ED9}" type="slidenum">
              <a:rPr lang="ja-JP" altLang="en-US" sz="2800" smtClean="0"/>
              <a:pPr/>
              <a:t>7</a:t>
            </a:fld>
            <a:endParaRPr lang="ja-JP" altLang="en-US" sz="2000" dirty="0"/>
          </a:p>
        </p:txBody>
      </p:sp>
    </p:spTree>
    <p:extLst>
      <p:ext uri="{BB962C8B-B14F-4D97-AF65-F5344CB8AC3E}">
        <p14:creationId xmlns:p14="http://schemas.microsoft.com/office/powerpoint/2010/main" val="2421651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FADF56BD-C5AE-2224-CF5B-CD664715917C}"/>
              </a:ext>
            </a:extLst>
          </p:cNvPr>
          <p:cNvSpPr>
            <a:spLocks noGrp="1"/>
          </p:cNvSpPr>
          <p:nvPr>
            <p:ph type="dt" sz="half" idx="11"/>
          </p:nvPr>
        </p:nvSpPr>
        <p:spPr/>
        <p:txBody>
          <a:bodyPr/>
          <a:lstStyle/>
          <a:p>
            <a:fld id="{12D65561-976D-40F0-9CC8-2BDD464510B2}" type="datetime1">
              <a:rPr lang="ja-JP" altLang="en-US" smtClean="0"/>
              <a:t>2025/4/28</a:t>
            </a:fld>
            <a:endParaRPr lang="ja-JP" altLang="en-US"/>
          </a:p>
        </p:txBody>
      </p:sp>
      <p:sp>
        <p:nvSpPr>
          <p:cNvPr id="4" name="タイトル 3">
            <a:extLst>
              <a:ext uri="{FF2B5EF4-FFF2-40B4-BE49-F238E27FC236}">
                <a16:creationId xmlns:a16="http://schemas.microsoft.com/office/drawing/2014/main" id="{64986164-69BA-4916-B593-E989199BB251}"/>
              </a:ext>
            </a:extLst>
          </p:cNvPr>
          <p:cNvSpPr>
            <a:spLocks noGrp="1"/>
          </p:cNvSpPr>
          <p:nvPr>
            <p:ph type="title"/>
          </p:nvPr>
        </p:nvSpPr>
        <p:spPr/>
        <p:txBody>
          <a:bodyPr/>
          <a:lstStyle/>
          <a:p>
            <a:r>
              <a:rPr kumimoji="1" lang="en-US" altLang="ja-JP" dirty="0"/>
              <a:t>Circuit Elements</a:t>
            </a:r>
            <a:endParaRPr kumimoji="1" lang="ja-JP" altLang="en-US" dirty="0"/>
          </a:p>
        </p:txBody>
      </p:sp>
      <p:sp>
        <p:nvSpPr>
          <p:cNvPr id="6" name="テキスト ボックス 5">
            <a:extLst>
              <a:ext uri="{FF2B5EF4-FFF2-40B4-BE49-F238E27FC236}">
                <a16:creationId xmlns:a16="http://schemas.microsoft.com/office/drawing/2014/main" id="{BB6FB7A7-D650-D1A3-85DD-BA7CC7C1ED9B}"/>
              </a:ext>
            </a:extLst>
          </p:cNvPr>
          <p:cNvSpPr txBox="1"/>
          <p:nvPr/>
        </p:nvSpPr>
        <p:spPr>
          <a:xfrm>
            <a:off x="498868" y="1161702"/>
            <a:ext cx="11673077" cy="1631216"/>
          </a:xfrm>
          <a:prstGeom prst="rect">
            <a:avLst/>
          </a:prstGeom>
          <a:noFill/>
        </p:spPr>
        <p:txBody>
          <a:bodyPr wrap="square">
            <a:spAutoFit/>
          </a:bodyPr>
          <a:lstStyle/>
          <a:p>
            <a:r>
              <a:rPr lang="en-US" altLang="ja-JP" sz="2000" dirty="0">
                <a:latin typeface="Arial" panose="020B0604020202020204" pitchFamily="34" charset="0"/>
                <a:cs typeface="Arial" panose="020B0604020202020204" pitchFamily="34" charset="0"/>
              </a:rPr>
              <a:t>An electric circuit is simply a connection of different components. </a:t>
            </a:r>
          </a:p>
          <a:p>
            <a:r>
              <a:rPr lang="en-US" altLang="ja-JP" sz="2000" dirty="0">
                <a:latin typeface="Arial" panose="020B0604020202020204" pitchFamily="34" charset="0"/>
                <a:cs typeface="Arial" panose="020B0604020202020204" pitchFamily="34" charset="0"/>
              </a:rPr>
              <a:t>These components can be classified into two types: </a:t>
            </a:r>
            <a:r>
              <a:rPr lang="en-US" altLang="ja-JP" sz="2000" b="1" dirty="0">
                <a:latin typeface="Arial" panose="020B0604020202020204" pitchFamily="34" charset="0"/>
                <a:cs typeface="Arial" panose="020B0604020202020204" pitchFamily="34" charset="0"/>
              </a:rPr>
              <a:t>active elements</a:t>
            </a:r>
            <a:r>
              <a:rPr lang="en-US" altLang="ja-JP" sz="2000" dirty="0">
                <a:latin typeface="Arial" panose="020B0604020202020204" pitchFamily="34" charset="0"/>
                <a:cs typeface="Arial" panose="020B0604020202020204" pitchFamily="34" charset="0"/>
              </a:rPr>
              <a:t> and </a:t>
            </a:r>
            <a:r>
              <a:rPr lang="en-US" altLang="ja-JP" sz="2000" b="1" dirty="0">
                <a:latin typeface="Arial" panose="020B0604020202020204" pitchFamily="34" charset="0"/>
                <a:cs typeface="Arial" panose="020B0604020202020204" pitchFamily="34" charset="0"/>
              </a:rPr>
              <a:t>passive elements</a:t>
            </a:r>
            <a:r>
              <a:rPr lang="en-US" altLang="ja-JP" sz="2000" dirty="0">
                <a:latin typeface="Arial" panose="020B0604020202020204" pitchFamily="34" charset="0"/>
                <a:cs typeface="Arial" panose="020B0604020202020204" pitchFamily="34" charset="0"/>
              </a:rPr>
              <a:t>.</a:t>
            </a:r>
            <a:br>
              <a:rPr lang="en-US" altLang="ja-JP" sz="2000" dirty="0">
                <a:latin typeface="Arial" panose="020B0604020202020204" pitchFamily="34" charset="0"/>
                <a:cs typeface="Arial" panose="020B0604020202020204" pitchFamily="34" charset="0"/>
              </a:rPr>
            </a:br>
            <a:r>
              <a:rPr lang="en-US" altLang="ja-JP" sz="2000" b="1" dirty="0">
                <a:latin typeface="Arial" panose="020B0604020202020204" pitchFamily="34" charset="0"/>
                <a:cs typeface="Arial" panose="020B0604020202020204" pitchFamily="34" charset="0"/>
              </a:rPr>
              <a:t>Active elements</a:t>
            </a:r>
            <a:r>
              <a:rPr lang="en-US" altLang="ja-JP" sz="2000" dirty="0">
                <a:latin typeface="Arial" panose="020B0604020202020204" pitchFamily="34" charset="0"/>
                <a:cs typeface="Arial" panose="020B0604020202020204" pitchFamily="34" charset="0"/>
              </a:rPr>
              <a:t> can supply energy to the circuit (for example, batteries or power sources), </a:t>
            </a:r>
          </a:p>
          <a:p>
            <a:r>
              <a:rPr lang="en-US" altLang="ja-JP" sz="2000" dirty="0">
                <a:latin typeface="Arial" panose="020B0604020202020204" pitchFamily="34" charset="0"/>
                <a:cs typeface="Arial" panose="020B0604020202020204" pitchFamily="34" charset="0"/>
              </a:rPr>
              <a:t>while </a:t>
            </a:r>
            <a:r>
              <a:rPr lang="en-US" altLang="ja-JP" sz="2000" b="1" dirty="0">
                <a:latin typeface="Arial" panose="020B0604020202020204" pitchFamily="34" charset="0"/>
                <a:cs typeface="Arial" panose="020B0604020202020204" pitchFamily="34" charset="0"/>
              </a:rPr>
              <a:t>passive elements</a:t>
            </a:r>
            <a:r>
              <a:rPr lang="en-US" altLang="ja-JP" sz="2000" dirty="0">
                <a:latin typeface="Arial" panose="020B0604020202020204" pitchFamily="34" charset="0"/>
                <a:cs typeface="Arial" panose="020B0604020202020204" pitchFamily="34" charset="0"/>
              </a:rPr>
              <a:t> cannot generate energy; they only consume or store it (such as resistors, capacitors, and inductors).</a:t>
            </a:r>
          </a:p>
        </p:txBody>
      </p:sp>
      <p:cxnSp>
        <p:nvCxnSpPr>
          <p:cNvPr id="9" name="Straight Connector 2083">
            <a:extLst>
              <a:ext uri="{FF2B5EF4-FFF2-40B4-BE49-F238E27FC236}">
                <a16:creationId xmlns:a16="http://schemas.microsoft.com/office/drawing/2014/main" id="{84FFEA19-05D9-0612-5614-C5832EC73A55}"/>
              </a:ext>
            </a:extLst>
          </p:cNvPr>
          <p:cNvCxnSpPr/>
          <p:nvPr/>
        </p:nvCxnSpPr>
        <p:spPr>
          <a:xfrm>
            <a:off x="11222808" y="4700030"/>
            <a:ext cx="0" cy="101341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12" descr="3 ขั้นตอน ทิ้ง “ถ่านไฟฉาย” และ “หลอดไฟ” ให้ปลอดภัย">
            <a:extLst>
              <a:ext uri="{FF2B5EF4-FFF2-40B4-BE49-F238E27FC236}">
                <a16:creationId xmlns:a16="http://schemas.microsoft.com/office/drawing/2014/main" id="{163BDB70-DF86-A1F4-98B2-8A3CDB970B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5292" y="4929932"/>
            <a:ext cx="1216892" cy="8407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สินค้าไอที Macbook Notebook Smartphone ราคาดี ช้อปออนไลน์ | Advice">
            <a:extLst>
              <a:ext uri="{FF2B5EF4-FFF2-40B4-BE49-F238E27FC236}">
                <a16:creationId xmlns:a16="http://schemas.microsoft.com/office/drawing/2014/main" id="{B7206EAD-A673-5546-3D8D-FB820227069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92" t="17370" r="9103" b="16264"/>
          <a:stretch/>
        </p:blipFill>
        <p:spPr bwMode="auto">
          <a:xfrm>
            <a:off x="6868540" y="4851456"/>
            <a:ext cx="1203117" cy="9665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High-power Low-speed Permanent Magnet Dc Generator 48 V60v72v250w350w Wind  Hand Hydraulic Pedal - Dc Motor - AliExpress">
            <a:extLst>
              <a:ext uri="{FF2B5EF4-FFF2-40B4-BE49-F238E27FC236}">
                <a16:creationId xmlns:a16="http://schemas.microsoft.com/office/drawing/2014/main" id="{2F16EB27-C219-B37C-575F-A60E74A49E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4705" y="4590611"/>
            <a:ext cx="1227433" cy="1227433"/>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2047">
            <a:extLst>
              <a:ext uri="{FF2B5EF4-FFF2-40B4-BE49-F238E27FC236}">
                <a16:creationId xmlns:a16="http://schemas.microsoft.com/office/drawing/2014/main" id="{A69C9D4B-EEAC-2561-055B-ACC6643B7D36}"/>
              </a:ext>
            </a:extLst>
          </p:cNvPr>
          <p:cNvCxnSpPr/>
          <p:nvPr/>
        </p:nvCxnSpPr>
        <p:spPr>
          <a:xfrm>
            <a:off x="5211457" y="5298906"/>
            <a:ext cx="260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2050">
            <a:extLst>
              <a:ext uri="{FF2B5EF4-FFF2-40B4-BE49-F238E27FC236}">
                <a16:creationId xmlns:a16="http://schemas.microsoft.com/office/drawing/2014/main" id="{BBA38601-C934-700B-CADA-3F00D4F809C7}"/>
              </a:ext>
            </a:extLst>
          </p:cNvPr>
          <p:cNvCxnSpPr/>
          <p:nvPr/>
        </p:nvCxnSpPr>
        <p:spPr>
          <a:xfrm>
            <a:off x="5281307" y="5366388"/>
            <a:ext cx="127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2054">
            <a:extLst>
              <a:ext uri="{FF2B5EF4-FFF2-40B4-BE49-F238E27FC236}">
                <a16:creationId xmlns:a16="http://schemas.microsoft.com/office/drawing/2014/main" id="{CCA1F291-B03E-132B-07BC-3FEDEF5298C3}"/>
              </a:ext>
            </a:extLst>
          </p:cNvPr>
          <p:cNvCxnSpPr/>
          <p:nvPr/>
        </p:nvCxnSpPr>
        <p:spPr>
          <a:xfrm flipV="1">
            <a:off x="5338457" y="4929932"/>
            <a:ext cx="0"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2056">
            <a:extLst>
              <a:ext uri="{FF2B5EF4-FFF2-40B4-BE49-F238E27FC236}">
                <a16:creationId xmlns:a16="http://schemas.microsoft.com/office/drawing/2014/main" id="{E111F75A-00C2-D69E-5902-0C59CB8CABD8}"/>
              </a:ext>
            </a:extLst>
          </p:cNvPr>
          <p:cNvCxnSpPr/>
          <p:nvPr/>
        </p:nvCxnSpPr>
        <p:spPr>
          <a:xfrm flipV="1">
            <a:off x="5338457" y="5360130"/>
            <a:ext cx="0"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2058">
            <a:extLst>
              <a:ext uri="{FF2B5EF4-FFF2-40B4-BE49-F238E27FC236}">
                <a16:creationId xmlns:a16="http://schemas.microsoft.com/office/drawing/2014/main" id="{2A543BCE-4FEC-C7AF-7509-84FA097CE842}"/>
              </a:ext>
            </a:extLst>
          </p:cNvPr>
          <p:cNvSpPr txBox="1"/>
          <p:nvPr/>
        </p:nvSpPr>
        <p:spPr>
          <a:xfrm>
            <a:off x="5063019" y="5055648"/>
            <a:ext cx="274434" cy="276999"/>
          </a:xfrm>
          <a:prstGeom prst="rect">
            <a:avLst/>
          </a:prstGeom>
          <a:noFill/>
        </p:spPr>
        <p:txBody>
          <a:bodyPr wrap="none" rtlCol="0">
            <a:spAutoFit/>
          </a:bodyPr>
          <a:lstStyle/>
          <a:p>
            <a:pPr algn="l"/>
            <a:r>
              <a:rPr kumimoji="1" lang="en-US" sz="1200" dirty="0">
                <a:latin typeface="Arial" panose="020B0604020202020204" pitchFamily="34" charset="0"/>
                <a:ea typeface="Yu Gothic" panose="020B0400000000000000" pitchFamily="34" charset="-128"/>
                <a:cs typeface="Arial" panose="020B0604020202020204" pitchFamily="34" charset="0"/>
              </a:rPr>
              <a:t>+</a:t>
            </a:r>
          </a:p>
        </p:txBody>
      </p:sp>
      <p:cxnSp>
        <p:nvCxnSpPr>
          <p:cNvPr id="18" name="Straight Connector 2060">
            <a:extLst>
              <a:ext uri="{FF2B5EF4-FFF2-40B4-BE49-F238E27FC236}">
                <a16:creationId xmlns:a16="http://schemas.microsoft.com/office/drawing/2014/main" id="{B1F83DEA-0706-0559-BC23-B912CC9F5B01}"/>
              </a:ext>
            </a:extLst>
          </p:cNvPr>
          <p:cNvCxnSpPr/>
          <p:nvPr/>
        </p:nvCxnSpPr>
        <p:spPr>
          <a:xfrm>
            <a:off x="6075057" y="5220430"/>
            <a:ext cx="260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062">
            <a:extLst>
              <a:ext uri="{FF2B5EF4-FFF2-40B4-BE49-F238E27FC236}">
                <a16:creationId xmlns:a16="http://schemas.microsoft.com/office/drawing/2014/main" id="{488492CF-FDAC-46EB-8B67-E70F9AAB642C}"/>
              </a:ext>
            </a:extLst>
          </p:cNvPr>
          <p:cNvCxnSpPr/>
          <p:nvPr/>
        </p:nvCxnSpPr>
        <p:spPr>
          <a:xfrm>
            <a:off x="6144907" y="5287912"/>
            <a:ext cx="127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2064">
            <a:extLst>
              <a:ext uri="{FF2B5EF4-FFF2-40B4-BE49-F238E27FC236}">
                <a16:creationId xmlns:a16="http://schemas.microsoft.com/office/drawing/2014/main" id="{25D892DE-BC5E-A7E4-8068-99BD823AED4E}"/>
              </a:ext>
            </a:extLst>
          </p:cNvPr>
          <p:cNvCxnSpPr>
            <a:cxnSpLocks/>
          </p:cNvCxnSpPr>
          <p:nvPr/>
        </p:nvCxnSpPr>
        <p:spPr>
          <a:xfrm>
            <a:off x="6075057" y="5354387"/>
            <a:ext cx="260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65">
            <a:extLst>
              <a:ext uri="{FF2B5EF4-FFF2-40B4-BE49-F238E27FC236}">
                <a16:creationId xmlns:a16="http://schemas.microsoft.com/office/drawing/2014/main" id="{A221E96A-9D54-CDAB-F81C-CCA2C7251F22}"/>
              </a:ext>
            </a:extLst>
          </p:cNvPr>
          <p:cNvCxnSpPr>
            <a:cxnSpLocks/>
          </p:cNvCxnSpPr>
          <p:nvPr/>
        </p:nvCxnSpPr>
        <p:spPr>
          <a:xfrm>
            <a:off x="6144907" y="5421869"/>
            <a:ext cx="127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068">
            <a:extLst>
              <a:ext uri="{FF2B5EF4-FFF2-40B4-BE49-F238E27FC236}">
                <a16:creationId xmlns:a16="http://schemas.microsoft.com/office/drawing/2014/main" id="{73DFEB74-83FE-D1F0-CD49-417F360CCBC3}"/>
              </a:ext>
            </a:extLst>
          </p:cNvPr>
          <p:cNvCxnSpPr/>
          <p:nvPr/>
        </p:nvCxnSpPr>
        <p:spPr>
          <a:xfrm flipV="1">
            <a:off x="6205232" y="4851456"/>
            <a:ext cx="0"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069">
            <a:extLst>
              <a:ext uri="{FF2B5EF4-FFF2-40B4-BE49-F238E27FC236}">
                <a16:creationId xmlns:a16="http://schemas.microsoft.com/office/drawing/2014/main" id="{7F2D9082-D91C-0F5D-3DA3-FC8DEFFC3246}"/>
              </a:ext>
            </a:extLst>
          </p:cNvPr>
          <p:cNvCxnSpPr/>
          <p:nvPr/>
        </p:nvCxnSpPr>
        <p:spPr>
          <a:xfrm flipV="1">
            <a:off x="6205232" y="5421869"/>
            <a:ext cx="0"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070">
            <a:extLst>
              <a:ext uri="{FF2B5EF4-FFF2-40B4-BE49-F238E27FC236}">
                <a16:creationId xmlns:a16="http://schemas.microsoft.com/office/drawing/2014/main" id="{EDF8CF5B-85AC-06C0-4BDE-4A45230EA790}"/>
              </a:ext>
            </a:extLst>
          </p:cNvPr>
          <p:cNvSpPr txBox="1"/>
          <p:nvPr/>
        </p:nvSpPr>
        <p:spPr>
          <a:xfrm>
            <a:off x="5974244" y="4978982"/>
            <a:ext cx="274434" cy="276999"/>
          </a:xfrm>
          <a:prstGeom prst="rect">
            <a:avLst/>
          </a:prstGeom>
          <a:noFill/>
        </p:spPr>
        <p:txBody>
          <a:bodyPr wrap="none" rtlCol="0">
            <a:spAutoFit/>
          </a:bodyPr>
          <a:lstStyle/>
          <a:p>
            <a:pPr algn="l"/>
            <a:r>
              <a:rPr kumimoji="1" lang="en-US" sz="1200" dirty="0">
                <a:latin typeface="Arial" panose="020B0604020202020204" pitchFamily="34" charset="0"/>
                <a:ea typeface="Yu Gothic" panose="020B0400000000000000" pitchFamily="34" charset="-128"/>
                <a:cs typeface="Arial" panose="020B0604020202020204" pitchFamily="34" charset="0"/>
              </a:rPr>
              <a:t>+</a:t>
            </a:r>
          </a:p>
        </p:txBody>
      </p:sp>
      <p:sp>
        <p:nvSpPr>
          <p:cNvPr id="25" name="テキスト ボックス 29">
            <a:extLst>
              <a:ext uri="{FF2B5EF4-FFF2-40B4-BE49-F238E27FC236}">
                <a16:creationId xmlns:a16="http://schemas.microsoft.com/office/drawing/2014/main" id="{CE40D971-43A2-A892-2B07-BB5F860AB48C}"/>
              </a:ext>
            </a:extLst>
          </p:cNvPr>
          <p:cNvSpPr txBox="1"/>
          <p:nvPr/>
        </p:nvSpPr>
        <p:spPr>
          <a:xfrm>
            <a:off x="5588633" y="5160406"/>
            <a:ext cx="327333" cy="276999"/>
          </a:xfrm>
          <a:prstGeom prst="rect">
            <a:avLst/>
          </a:prstGeom>
          <a:noFill/>
        </p:spPr>
        <p:txBody>
          <a:bodyPr wrap="none" rtlCol="0">
            <a:spAutoFit/>
          </a:bodyPr>
          <a:lstStyle/>
          <a:p>
            <a:pPr algn="ctr"/>
            <a:r>
              <a:rPr kumimoji="1" lang="en-US" altLang="ja-JP" sz="1200" dirty="0">
                <a:latin typeface="Arial" panose="020B0604020202020204" pitchFamily="34" charset="0"/>
                <a:ea typeface="Yu Gothic" panose="020B0400000000000000" pitchFamily="34" charset="-128"/>
                <a:cs typeface="Arial" panose="020B0604020202020204" pitchFamily="34" charset="0"/>
              </a:rPr>
              <a:t>or</a:t>
            </a:r>
            <a:endParaRPr kumimoji="1" lang="ja-JP" altLang="en-US" sz="1200" dirty="0">
              <a:latin typeface="Arial" panose="020B0604020202020204" pitchFamily="34" charset="0"/>
              <a:ea typeface="Yu Gothic" panose="020B0400000000000000" pitchFamily="34" charset="-128"/>
              <a:cs typeface="Arial" panose="020B0604020202020204" pitchFamily="34" charset="0"/>
            </a:endParaRPr>
          </a:p>
        </p:txBody>
      </p:sp>
      <p:cxnSp>
        <p:nvCxnSpPr>
          <p:cNvPr id="26" name="Straight Connector 2072">
            <a:extLst>
              <a:ext uri="{FF2B5EF4-FFF2-40B4-BE49-F238E27FC236}">
                <a16:creationId xmlns:a16="http://schemas.microsoft.com/office/drawing/2014/main" id="{EA3CF4B4-0D87-73D7-8F79-91A60705AF5A}"/>
              </a:ext>
            </a:extLst>
          </p:cNvPr>
          <p:cNvCxnSpPr/>
          <p:nvPr/>
        </p:nvCxnSpPr>
        <p:spPr>
          <a:xfrm>
            <a:off x="8472227" y="5081930"/>
            <a:ext cx="260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073">
            <a:extLst>
              <a:ext uri="{FF2B5EF4-FFF2-40B4-BE49-F238E27FC236}">
                <a16:creationId xmlns:a16="http://schemas.microsoft.com/office/drawing/2014/main" id="{BF566B76-6614-C7D8-9237-2FF55CFE7E85}"/>
              </a:ext>
            </a:extLst>
          </p:cNvPr>
          <p:cNvCxnSpPr/>
          <p:nvPr/>
        </p:nvCxnSpPr>
        <p:spPr>
          <a:xfrm>
            <a:off x="8542077" y="5149412"/>
            <a:ext cx="127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074">
            <a:extLst>
              <a:ext uri="{FF2B5EF4-FFF2-40B4-BE49-F238E27FC236}">
                <a16:creationId xmlns:a16="http://schemas.microsoft.com/office/drawing/2014/main" id="{13A1BF2C-B943-BB5B-435A-ECADB6766106}"/>
              </a:ext>
            </a:extLst>
          </p:cNvPr>
          <p:cNvCxnSpPr>
            <a:cxnSpLocks/>
          </p:cNvCxnSpPr>
          <p:nvPr/>
        </p:nvCxnSpPr>
        <p:spPr>
          <a:xfrm>
            <a:off x="8472227" y="5349237"/>
            <a:ext cx="2603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075">
            <a:extLst>
              <a:ext uri="{FF2B5EF4-FFF2-40B4-BE49-F238E27FC236}">
                <a16:creationId xmlns:a16="http://schemas.microsoft.com/office/drawing/2014/main" id="{20B9C320-A911-D9B3-8329-E1EE8D48FC30}"/>
              </a:ext>
            </a:extLst>
          </p:cNvPr>
          <p:cNvCxnSpPr>
            <a:cxnSpLocks/>
          </p:cNvCxnSpPr>
          <p:nvPr/>
        </p:nvCxnSpPr>
        <p:spPr>
          <a:xfrm>
            <a:off x="8542077" y="5416719"/>
            <a:ext cx="127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076">
            <a:extLst>
              <a:ext uri="{FF2B5EF4-FFF2-40B4-BE49-F238E27FC236}">
                <a16:creationId xmlns:a16="http://schemas.microsoft.com/office/drawing/2014/main" id="{35CBE351-6F08-2AEC-16CD-13932A3AA19C}"/>
              </a:ext>
            </a:extLst>
          </p:cNvPr>
          <p:cNvCxnSpPr/>
          <p:nvPr/>
        </p:nvCxnSpPr>
        <p:spPr>
          <a:xfrm flipV="1">
            <a:off x="8602402" y="4712956"/>
            <a:ext cx="0"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2077">
            <a:extLst>
              <a:ext uri="{FF2B5EF4-FFF2-40B4-BE49-F238E27FC236}">
                <a16:creationId xmlns:a16="http://schemas.microsoft.com/office/drawing/2014/main" id="{D42F5996-D603-918C-ADA7-722BA15BDCE6}"/>
              </a:ext>
            </a:extLst>
          </p:cNvPr>
          <p:cNvCxnSpPr/>
          <p:nvPr/>
        </p:nvCxnSpPr>
        <p:spPr>
          <a:xfrm flipV="1">
            <a:off x="8602402" y="5416719"/>
            <a:ext cx="0" cy="3689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2078">
            <a:extLst>
              <a:ext uri="{FF2B5EF4-FFF2-40B4-BE49-F238E27FC236}">
                <a16:creationId xmlns:a16="http://schemas.microsoft.com/office/drawing/2014/main" id="{1B88F41B-60C1-74BF-2560-A484C7EAC17D}"/>
              </a:ext>
            </a:extLst>
          </p:cNvPr>
          <p:cNvSpPr txBox="1"/>
          <p:nvPr/>
        </p:nvSpPr>
        <p:spPr>
          <a:xfrm>
            <a:off x="8371414" y="4840482"/>
            <a:ext cx="274434" cy="276999"/>
          </a:xfrm>
          <a:prstGeom prst="rect">
            <a:avLst/>
          </a:prstGeom>
          <a:noFill/>
        </p:spPr>
        <p:txBody>
          <a:bodyPr wrap="none" rtlCol="0">
            <a:spAutoFit/>
          </a:bodyPr>
          <a:lstStyle/>
          <a:p>
            <a:pPr algn="l"/>
            <a:r>
              <a:rPr kumimoji="1" lang="en-US" sz="1200" dirty="0">
                <a:latin typeface="Arial" panose="020B0604020202020204" pitchFamily="34" charset="0"/>
                <a:ea typeface="Yu Gothic" panose="020B0400000000000000" pitchFamily="34" charset="-128"/>
                <a:cs typeface="Arial" panose="020B0604020202020204" pitchFamily="34" charset="0"/>
              </a:rPr>
              <a:t>+</a:t>
            </a:r>
          </a:p>
        </p:txBody>
      </p:sp>
      <p:cxnSp>
        <p:nvCxnSpPr>
          <p:cNvPr id="33" name="Straight Connector 2079">
            <a:extLst>
              <a:ext uri="{FF2B5EF4-FFF2-40B4-BE49-F238E27FC236}">
                <a16:creationId xmlns:a16="http://schemas.microsoft.com/office/drawing/2014/main" id="{330F9A7F-44D1-752E-5051-6842C78B36F4}"/>
              </a:ext>
            </a:extLst>
          </p:cNvPr>
          <p:cNvCxnSpPr>
            <a:cxnSpLocks/>
          </p:cNvCxnSpPr>
          <p:nvPr/>
        </p:nvCxnSpPr>
        <p:spPr>
          <a:xfrm flipV="1">
            <a:off x="8602402" y="5149412"/>
            <a:ext cx="0" cy="199825"/>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4" name="Oval 2081">
            <a:extLst>
              <a:ext uri="{FF2B5EF4-FFF2-40B4-BE49-F238E27FC236}">
                <a16:creationId xmlns:a16="http://schemas.microsoft.com/office/drawing/2014/main" id="{ECB81A55-9DAC-CA47-8079-312EE4B3890A}"/>
              </a:ext>
            </a:extLst>
          </p:cNvPr>
          <p:cNvSpPr/>
          <p:nvPr/>
        </p:nvSpPr>
        <p:spPr>
          <a:xfrm>
            <a:off x="11064142" y="5049055"/>
            <a:ext cx="317333" cy="317333"/>
          </a:xfrm>
          <a:prstGeom prst="ellips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atin typeface="Arial" panose="020B0604020202020204" pitchFamily="34" charset="0"/>
              <a:cs typeface="Arial" panose="020B0604020202020204" pitchFamily="34" charset="0"/>
            </a:endParaRPr>
          </a:p>
        </p:txBody>
      </p:sp>
      <p:sp>
        <p:nvSpPr>
          <p:cNvPr id="35" name="TextBox 2084">
            <a:extLst>
              <a:ext uri="{FF2B5EF4-FFF2-40B4-BE49-F238E27FC236}">
                <a16:creationId xmlns:a16="http://schemas.microsoft.com/office/drawing/2014/main" id="{93F85E80-5253-1AB0-F55E-9DDC9F1F0BFA}"/>
              </a:ext>
            </a:extLst>
          </p:cNvPr>
          <p:cNvSpPr txBox="1"/>
          <p:nvPr/>
        </p:nvSpPr>
        <p:spPr>
          <a:xfrm>
            <a:off x="11086946" y="4982705"/>
            <a:ext cx="274434" cy="461665"/>
          </a:xfrm>
          <a:prstGeom prst="rect">
            <a:avLst/>
          </a:prstGeom>
          <a:noFill/>
        </p:spPr>
        <p:txBody>
          <a:bodyPr wrap="none" rtlCol="0">
            <a:spAutoFit/>
          </a:bodyPr>
          <a:lstStyle/>
          <a:p>
            <a:pPr algn="ctr"/>
            <a:r>
              <a:rPr kumimoji="1" lang="en-US" sz="1200" dirty="0">
                <a:latin typeface="Arial" panose="020B0604020202020204" pitchFamily="34" charset="0"/>
                <a:ea typeface="Yu Gothic" panose="020B0400000000000000" pitchFamily="34" charset="-128"/>
                <a:cs typeface="Arial" panose="020B0604020202020204" pitchFamily="34" charset="0"/>
              </a:rPr>
              <a:t>+</a:t>
            </a:r>
          </a:p>
          <a:p>
            <a:pPr algn="ctr"/>
            <a:r>
              <a:rPr kumimoji="1" lang="en-US" sz="1200" dirty="0">
                <a:latin typeface="Arial" panose="020B0604020202020204" pitchFamily="34" charset="0"/>
                <a:ea typeface="Yu Gothic" panose="020B0400000000000000" pitchFamily="34" charset="-128"/>
                <a:cs typeface="Arial" panose="020B0604020202020204" pitchFamily="34" charset="0"/>
              </a:rPr>
              <a:t>-</a:t>
            </a:r>
          </a:p>
        </p:txBody>
      </p:sp>
      <p:sp>
        <p:nvSpPr>
          <p:cNvPr id="36" name="TextBox 2085">
            <a:extLst>
              <a:ext uri="{FF2B5EF4-FFF2-40B4-BE49-F238E27FC236}">
                <a16:creationId xmlns:a16="http://schemas.microsoft.com/office/drawing/2014/main" id="{D89C6173-7524-7D00-F550-BFFE50157EA5}"/>
              </a:ext>
            </a:extLst>
          </p:cNvPr>
          <p:cNvSpPr txBox="1"/>
          <p:nvPr/>
        </p:nvSpPr>
        <p:spPr>
          <a:xfrm>
            <a:off x="3383909" y="5867784"/>
            <a:ext cx="3211135" cy="369332"/>
          </a:xfrm>
          <a:prstGeom prst="rect">
            <a:avLst/>
          </a:prstGeom>
          <a:noFill/>
        </p:spPr>
        <p:txBody>
          <a:bodyPr wrap="none" rtlCol="0">
            <a:spAutoFit/>
          </a:bodyPr>
          <a:lstStyle/>
          <a:p>
            <a:pPr algn="ctr"/>
            <a:r>
              <a:rPr kumimoji="1" lang="en-US" dirty="0">
                <a:latin typeface="Arial" panose="020B0604020202020204" pitchFamily="34" charset="0"/>
                <a:ea typeface="Yu Gothic" panose="020B0400000000000000" pitchFamily="34" charset="-128"/>
                <a:cs typeface="Arial" panose="020B0604020202020204" pitchFamily="34" charset="0"/>
              </a:rPr>
              <a:t>Single and double battery cell</a:t>
            </a:r>
          </a:p>
        </p:txBody>
      </p:sp>
      <p:sp>
        <p:nvSpPr>
          <p:cNvPr id="37" name="TextBox 2086">
            <a:extLst>
              <a:ext uri="{FF2B5EF4-FFF2-40B4-BE49-F238E27FC236}">
                <a16:creationId xmlns:a16="http://schemas.microsoft.com/office/drawing/2014/main" id="{528CEF37-27DF-A135-907C-789B988D2ED2}"/>
              </a:ext>
            </a:extLst>
          </p:cNvPr>
          <p:cNvSpPr txBox="1"/>
          <p:nvPr/>
        </p:nvSpPr>
        <p:spPr>
          <a:xfrm>
            <a:off x="6991875" y="5881226"/>
            <a:ext cx="2159566" cy="369332"/>
          </a:xfrm>
          <a:prstGeom prst="rect">
            <a:avLst/>
          </a:prstGeom>
          <a:noFill/>
        </p:spPr>
        <p:txBody>
          <a:bodyPr wrap="none" rtlCol="0">
            <a:spAutoFit/>
          </a:bodyPr>
          <a:lstStyle/>
          <a:p>
            <a:pPr algn="ctr"/>
            <a:r>
              <a:rPr kumimoji="1" lang="en-US" dirty="0">
                <a:latin typeface="Arial" panose="020B0604020202020204" pitchFamily="34" charset="0"/>
                <a:ea typeface="Yu Gothic" panose="020B0400000000000000" pitchFamily="34" charset="-128"/>
                <a:cs typeface="Arial" panose="020B0604020202020204" pitchFamily="34" charset="0"/>
              </a:rPr>
              <a:t>Multiple battery cell</a:t>
            </a:r>
          </a:p>
        </p:txBody>
      </p:sp>
      <p:sp>
        <p:nvSpPr>
          <p:cNvPr id="38" name="TextBox 2087">
            <a:extLst>
              <a:ext uri="{FF2B5EF4-FFF2-40B4-BE49-F238E27FC236}">
                <a16:creationId xmlns:a16="http://schemas.microsoft.com/office/drawing/2014/main" id="{139B43F1-7FEE-1FA7-0B6F-E3084DA2FDE1}"/>
              </a:ext>
            </a:extLst>
          </p:cNvPr>
          <p:cNvSpPr txBox="1"/>
          <p:nvPr/>
        </p:nvSpPr>
        <p:spPr>
          <a:xfrm>
            <a:off x="10234412" y="5959036"/>
            <a:ext cx="1263487" cy="369332"/>
          </a:xfrm>
          <a:prstGeom prst="rect">
            <a:avLst/>
          </a:prstGeom>
          <a:noFill/>
        </p:spPr>
        <p:txBody>
          <a:bodyPr wrap="none" rtlCol="0">
            <a:spAutoFit/>
          </a:bodyPr>
          <a:lstStyle/>
          <a:p>
            <a:pPr algn="ctr"/>
            <a:r>
              <a:rPr kumimoji="1" lang="en-US" dirty="0">
                <a:latin typeface="Arial" panose="020B0604020202020204" pitchFamily="34" charset="0"/>
                <a:ea typeface="Yu Gothic" panose="020B0400000000000000" pitchFamily="34" charset="-128"/>
                <a:cs typeface="Arial" panose="020B0604020202020204" pitchFamily="34" charset="0"/>
              </a:rPr>
              <a:t>Generator</a:t>
            </a:r>
          </a:p>
        </p:txBody>
      </p:sp>
      <p:sp>
        <p:nvSpPr>
          <p:cNvPr id="55" name="テキスト ボックス 27">
            <a:extLst>
              <a:ext uri="{FF2B5EF4-FFF2-40B4-BE49-F238E27FC236}">
                <a16:creationId xmlns:a16="http://schemas.microsoft.com/office/drawing/2014/main" id="{7F84B612-0DE9-0D22-2233-F131BB8A061F}"/>
              </a:ext>
            </a:extLst>
          </p:cNvPr>
          <p:cNvSpPr txBox="1"/>
          <p:nvPr/>
        </p:nvSpPr>
        <p:spPr>
          <a:xfrm>
            <a:off x="4615731" y="4155349"/>
            <a:ext cx="1043876" cy="369332"/>
          </a:xfrm>
          <a:prstGeom prst="rect">
            <a:avLst/>
          </a:prstGeom>
          <a:noFill/>
        </p:spPr>
        <p:txBody>
          <a:bodyPr wrap="none" rtlCol="0">
            <a:spAutoFit/>
          </a:bodyPr>
          <a:lstStyle/>
          <a:p>
            <a:pPr algn="ctr"/>
            <a:r>
              <a:rPr kumimoji="1" lang="en-US" altLang="ja-JP" dirty="0">
                <a:latin typeface="Arial" panose="020B0604020202020204" pitchFamily="34" charset="0"/>
                <a:ea typeface="Yu Gothic" panose="020B0400000000000000" pitchFamily="34" charset="-128"/>
                <a:cs typeface="Arial" panose="020B0604020202020204" pitchFamily="34" charset="0"/>
              </a:rPr>
              <a:t>Resistor</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sp>
        <p:nvSpPr>
          <p:cNvPr id="56" name="テキスト ボックス 28">
            <a:extLst>
              <a:ext uri="{FF2B5EF4-FFF2-40B4-BE49-F238E27FC236}">
                <a16:creationId xmlns:a16="http://schemas.microsoft.com/office/drawing/2014/main" id="{B0EFC097-E4AB-FA0F-5268-B968450E8578}"/>
              </a:ext>
            </a:extLst>
          </p:cNvPr>
          <p:cNvSpPr txBox="1"/>
          <p:nvPr/>
        </p:nvSpPr>
        <p:spPr>
          <a:xfrm>
            <a:off x="6604966" y="4157614"/>
            <a:ext cx="1172116" cy="369332"/>
          </a:xfrm>
          <a:prstGeom prst="rect">
            <a:avLst/>
          </a:prstGeom>
          <a:noFill/>
        </p:spPr>
        <p:txBody>
          <a:bodyPr wrap="none" rtlCol="0">
            <a:spAutoFit/>
          </a:bodyPr>
          <a:lstStyle/>
          <a:p>
            <a:pPr algn="ctr"/>
            <a:r>
              <a:rPr kumimoji="1" lang="en-US" altLang="ja-JP" dirty="0">
                <a:latin typeface="Arial" panose="020B0604020202020204" pitchFamily="34" charset="0"/>
                <a:ea typeface="Yu Gothic" panose="020B0400000000000000" pitchFamily="34" charset="-128"/>
                <a:cs typeface="Arial" panose="020B0604020202020204" pitchFamily="34" charset="0"/>
              </a:rPr>
              <a:t>Capacitor</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sp>
        <p:nvSpPr>
          <p:cNvPr id="57" name="テキスト ボックス 29">
            <a:extLst>
              <a:ext uri="{FF2B5EF4-FFF2-40B4-BE49-F238E27FC236}">
                <a16:creationId xmlns:a16="http://schemas.microsoft.com/office/drawing/2014/main" id="{5B3E646A-A273-8C48-2834-92A733C8FA76}"/>
              </a:ext>
            </a:extLst>
          </p:cNvPr>
          <p:cNvSpPr txBox="1"/>
          <p:nvPr/>
        </p:nvSpPr>
        <p:spPr>
          <a:xfrm>
            <a:off x="8780457" y="4161088"/>
            <a:ext cx="1018227" cy="369332"/>
          </a:xfrm>
          <a:prstGeom prst="rect">
            <a:avLst/>
          </a:prstGeom>
          <a:noFill/>
        </p:spPr>
        <p:txBody>
          <a:bodyPr wrap="none" rtlCol="0">
            <a:spAutoFit/>
          </a:bodyPr>
          <a:lstStyle/>
          <a:p>
            <a:pPr algn="ctr"/>
            <a:r>
              <a:rPr lang="en-US" altLang="ja-JP" dirty="0">
                <a:latin typeface="Arial" panose="020B0604020202020204" pitchFamily="34" charset="0"/>
                <a:ea typeface="Yu Gothic" panose="020B0400000000000000" pitchFamily="34" charset="-128"/>
                <a:cs typeface="Arial" panose="020B0604020202020204" pitchFamily="34" charset="0"/>
              </a:rPr>
              <a:t>Induc</a:t>
            </a:r>
            <a:r>
              <a:rPr kumimoji="1" lang="en-US" altLang="ja-JP" dirty="0">
                <a:latin typeface="Arial" panose="020B0604020202020204" pitchFamily="34" charset="0"/>
                <a:ea typeface="Yu Gothic" panose="020B0400000000000000" pitchFamily="34" charset="-128"/>
                <a:cs typeface="Arial" panose="020B0604020202020204" pitchFamily="34" charset="0"/>
              </a:rPr>
              <a:t>tor</a:t>
            </a:r>
            <a:endParaRPr kumimoji="1" lang="ja-JP" altLang="en-US" dirty="0">
              <a:latin typeface="Arial" panose="020B0604020202020204" pitchFamily="34" charset="0"/>
              <a:ea typeface="Yu Gothic" panose="020B0400000000000000" pitchFamily="34" charset="-128"/>
              <a:cs typeface="Arial" panose="020B0604020202020204" pitchFamily="34" charset="0"/>
            </a:endParaRPr>
          </a:p>
        </p:txBody>
      </p:sp>
      <p:pic>
        <p:nvPicPr>
          <p:cNvPr id="58" name="Picture 2" descr="TE Connectivity 100Ω Carbon Film Resistor 1W ±5% CFR100J100R | RS">
            <a:extLst>
              <a:ext uri="{FF2B5EF4-FFF2-40B4-BE49-F238E27FC236}">
                <a16:creationId xmlns:a16="http://schemas.microsoft.com/office/drawing/2014/main" id="{5AEC62C0-0800-FC37-127B-1CC100ED71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8899" y="3006228"/>
            <a:ext cx="1272470" cy="71443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Probots 18 pf Ceramic Capacitor Buy Online India">
            <a:extLst>
              <a:ext uri="{FF2B5EF4-FFF2-40B4-BE49-F238E27FC236}">
                <a16:creationId xmlns:a16="http://schemas.microsoft.com/office/drawing/2014/main" id="{47FF34A4-E1FE-22AC-9A05-E4D4C3F89D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8136" y="2869764"/>
            <a:ext cx="1143342" cy="114334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7847132060 - Wurth Elektronik - Inductor, AEC-Q200, 6 uH">
            <a:extLst>
              <a:ext uri="{FF2B5EF4-FFF2-40B4-BE49-F238E27FC236}">
                <a16:creationId xmlns:a16="http://schemas.microsoft.com/office/drawing/2014/main" id="{CFC0C359-5D2B-789B-6696-1C5668B5BD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65636" y="2759949"/>
            <a:ext cx="728563" cy="966588"/>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線コネクタ 7">
            <a:extLst>
              <a:ext uri="{FF2B5EF4-FFF2-40B4-BE49-F238E27FC236}">
                <a16:creationId xmlns:a16="http://schemas.microsoft.com/office/drawing/2014/main" id="{E6AEACC0-6C92-FB32-011B-C4C06EDC2625}"/>
              </a:ext>
            </a:extLst>
          </p:cNvPr>
          <p:cNvCxnSpPr>
            <a:cxnSpLocks/>
          </p:cNvCxnSpPr>
          <p:nvPr/>
        </p:nvCxnSpPr>
        <p:spPr>
          <a:xfrm>
            <a:off x="4380159" y="4067344"/>
            <a:ext cx="1609875" cy="0"/>
          </a:xfrm>
          <a:prstGeom prst="line">
            <a:avLst/>
          </a:prstGeom>
          <a:ln w="12700"/>
        </p:spPr>
        <p:style>
          <a:lnRef idx="1">
            <a:schemeClr val="dk1"/>
          </a:lnRef>
          <a:fillRef idx="0">
            <a:schemeClr val="dk1"/>
          </a:fillRef>
          <a:effectRef idx="0">
            <a:schemeClr val="dk1"/>
          </a:effectRef>
          <a:fontRef idx="minor">
            <a:schemeClr val="tx1"/>
          </a:fontRef>
        </p:style>
      </p:cxnSp>
      <p:sp>
        <p:nvSpPr>
          <p:cNvPr id="40" name="正方形/長方形 8">
            <a:extLst>
              <a:ext uri="{FF2B5EF4-FFF2-40B4-BE49-F238E27FC236}">
                <a16:creationId xmlns:a16="http://schemas.microsoft.com/office/drawing/2014/main" id="{4E484D5E-76D8-5CBE-9E4C-3A85E7B26482}"/>
              </a:ext>
            </a:extLst>
          </p:cNvPr>
          <p:cNvSpPr/>
          <p:nvPr/>
        </p:nvSpPr>
        <p:spPr>
          <a:xfrm rot="5400000">
            <a:off x="5003218" y="3713881"/>
            <a:ext cx="243832" cy="6863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1" name="テキスト ボックス 9">
                <a:extLst>
                  <a:ext uri="{FF2B5EF4-FFF2-40B4-BE49-F238E27FC236}">
                    <a16:creationId xmlns:a16="http://schemas.microsoft.com/office/drawing/2014/main" id="{4E466F6B-B967-97A9-AB82-28D86FCB9EDE}"/>
                  </a:ext>
                </a:extLst>
              </p:cNvPr>
              <p:cNvSpPr txBox="1"/>
              <p:nvPr/>
            </p:nvSpPr>
            <p:spPr>
              <a:xfrm>
                <a:off x="4936012" y="3604779"/>
                <a:ext cx="3782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𝑅</m:t>
                      </m:r>
                    </m:oMath>
                  </m:oMathPara>
                </a14:m>
                <a:endParaRPr kumimoji="1" lang="ja-JP" altLang="en-US" sz="2000" dirty="0">
                  <a:latin typeface="Arial" panose="020B0604020202020204" pitchFamily="34" charset="0"/>
                  <a:cs typeface="Arial" panose="020B0604020202020204" pitchFamily="34" charset="0"/>
                </a:endParaRPr>
              </a:p>
            </p:txBody>
          </p:sp>
        </mc:Choice>
        <mc:Fallback xmlns="">
          <p:sp>
            <p:nvSpPr>
              <p:cNvPr id="41" name="テキスト ボックス 9">
                <a:extLst>
                  <a:ext uri="{FF2B5EF4-FFF2-40B4-BE49-F238E27FC236}">
                    <a16:creationId xmlns:a16="http://schemas.microsoft.com/office/drawing/2014/main" id="{4E466F6B-B967-97A9-AB82-28D86FCB9EDE}"/>
                  </a:ext>
                </a:extLst>
              </p:cNvPr>
              <p:cNvSpPr txBox="1">
                <a:spLocks noRot="1" noChangeAspect="1" noMove="1" noResize="1" noEditPoints="1" noAdjustHandles="1" noChangeArrowheads="1" noChangeShapeType="1" noTextEdit="1"/>
              </p:cNvSpPr>
              <p:nvPr/>
            </p:nvSpPr>
            <p:spPr>
              <a:xfrm>
                <a:off x="4936012" y="3604779"/>
                <a:ext cx="378244" cy="307777"/>
              </a:xfrm>
              <a:prstGeom prst="rect">
                <a:avLst/>
              </a:prstGeom>
              <a:blipFill>
                <a:blip r:embed="rId8"/>
                <a:stretch>
                  <a:fillRect b="-9804"/>
                </a:stretch>
              </a:blipFill>
            </p:spPr>
            <p:txBody>
              <a:bodyPr/>
              <a:lstStyle/>
              <a:p>
                <a:r>
                  <a:rPr lang="ja-JP" altLang="en-US">
                    <a:noFill/>
                  </a:rPr>
                  <a:t> </a:t>
                </a:r>
              </a:p>
            </p:txBody>
          </p:sp>
        </mc:Fallback>
      </mc:AlternateContent>
      <p:cxnSp>
        <p:nvCxnSpPr>
          <p:cNvPr id="42" name="直線コネクタ 10">
            <a:extLst>
              <a:ext uri="{FF2B5EF4-FFF2-40B4-BE49-F238E27FC236}">
                <a16:creationId xmlns:a16="http://schemas.microsoft.com/office/drawing/2014/main" id="{99657453-BA01-C11A-23F9-E0525D8878A3}"/>
              </a:ext>
            </a:extLst>
          </p:cNvPr>
          <p:cNvCxnSpPr>
            <a:cxnSpLocks/>
          </p:cNvCxnSpPr>
          <p:nvPr/>
        </p:nvCxnSpPr>
        <p:spPr>
          <a:xfrm>
            <a:off x="6434932" y="4056223"/>
            <a:ext cx="684322" cy="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3" name="テキスト ボックス 12">
                <a:extLst>
                  <a:ext uri="{FF2B5EF4-FFF2-40B4-BE49-F238E27FC236}">
                    <a16:creationId xmlns:a16="http://schemas.microsoft.com/office/drawing/2014/main" id="{76979495-38EE-E377-D07E-9460E1241F25}"/>
                  </a:ext>
                </a:extLst>
              </p:cNvPr>
              <p:cNvSpPr txBox="1"/>
              <p:nvPr/>
            </p:nvSpPr>
            <p:spPr>
              <a:xfrm>
                <a:off x="6998674" y="3602530"/>
                <a:ext cx="3782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𝐶</m:t>
                      </m:r>
                    </m:oMath>
                  </m:oMathPara>
                </a14:m>
                <a:endParaRPr kumimoji="1" lang="ja-JP" altLang="en-US" sz="2000" dirty="0">
                  <a:latin typeface="Arial" panose="020B0604020202020204" pitchFamily="34" charset="0"/>
                  <a:cs typeface="Arial" panose="020B0604020202020204" pitchFamily="34" charset="0"/>
                </a:endParaRPr>
              </a:p>
            </p:txBody>
          </p:sp>
        </mc:Choice>
        <mc:Fallback xmlns="">
          <p:sp>
            <p:nvSpPr>
              <p:cNvPr id="43" name="テキスト ボックス 12">
                <a:extLst>
                  <a:ext uri="{FF2B5EF4-FFF2-40B4-BE49-F238E27FC236}">
                    <a16:creationId xmlns:a16="http://schemas.microsoft.com/office/drawing/2014/main" id="{76979495-38EE-E377-D07E-9460E1241F25}"/>
                  </a:ext>
                </a:extLst>
              </p:cNvPr>
              <p:cNvSpPr txBox="1">
                <a:spLocks noRot="1" noChangeAspect="1" noMove="1" noResize="1" noEditPoints="1" noAdjustHandles="1" noChangeArrowheads="1" noChangeShapeType="1" noTextEdit="1"/>
              </p:cNvSpPr>
              <p:nvPr/>
            </p:nvSpPr>
            <p:spPr>
              <a:xfrm>
                <a:off x="6998674" y="3602530"/>
                <a:ext cx="378244" cy="307777"/>
              </a:xfrm>
              <a:prstGeom prst="rect">
                <a:avLst/>
              </a:prstGeom>
              <a:blipFill>
                <a:blip r:embed="rId9"/>
                <a:stretch>
                  <a:fillRect b="-10000"/>
                </a:stretch>
              </a:blipFill>
            </p:spPr>
            <p:txBody>
              <a:bodyPr/>
              <a:lstStyle/>
              <a:p>
                <a:r>
                  <a:rPr lang="ja-JP" altLang="en-US">
                    <a:noFill/>
                  </a:rPr>
                  <a:t> </a:t>
                </a:r>
              </a:p>
            </p:txBody>
          </p:sp>
        </mc:Fallback>
      </mc:AlternateContent>
      <p:cxnSp>
        <p:nvCxnSpPr>
          <p:cNvPr id="44" name="直線コネクタ 13">
            <a:extLst>
              <a:ext uri="{FF2B5EF4-FFF2-40B4-BE49-F238E27FC236}">
                <a16:creationId xmlns:a16="http://schemas.microsoft.com/office/drawing/2014/main" id="{83FB2127-60DA-7159-54CE-0CF1EF3E6775}"/>
              </a:ext>
            </a:extLst>
          </p:cNvPr>
          <p:cNvCxnSpPr/>
          <p:nvPr/>
        </p:nvCxnSpPr>
        <p:spPr>
          <a:xfrm>
            <a:off x="7119254" y="3935164"/>
            <a:ext cx="0" cy="243833"/>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線コネクタ 14">
            <a:extLst>
              <a:ext uri="{FF2B5EF4-FFF2-40B4-BE49-F238E27FC236}">
                <a16:creationId xmlns:a16="http://schemas.microsoft.com/office/drawing/2014/main" id="{0F9BD259-2E3A-7874-E07D-FB6301CF841F}"/>
              </a:ext>
            </a:extLst>
          </p:cNvPr>
          <p:cNvCxnSpPr/>
          <p:nvPr/>
        </p:nvCxnSpPr>
        <p:spPr>
          <a:xfrm>
            <a:off x="7242834" y="3934306"/>
            <a:ext cx="0" cy="243833"/>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線コネクタ 17">
            <a:extLst>
              <a:ext uri="{FF2B5EF4-FFF2-40B4-BE49-F238E27FC236}">
                <a16:creationId xmlns:a16="http://schemas.microsoft.com/office/drawing/2014/main" id="{FC9FE51D-6483-87A1-6C7B-0FADD7ACE833}"/>
              </a:ext>
            </a:extLst>
          </p:cNvPr>
          <p:cNvCxnSpPr>
            <a:cxnSpLocks/>
          </p:cNvCxnSpPr>
          <p:nvPr/>
        </p:nvCxnSpPr>
        <p:spPr>
          <a:xfrm>
            <a:off x="7239869" y="4056222"/>
            <a:ext cx="68432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直線コネクタ 18">
            <a:extLst>
              <a:ext uri="{FF2B5EF4-FFF2-40B4-BE49-F238E27FC236}">
                <a16:creationId xmlns:a16="http://schemas.microsoft.com/office/drawing/2014/main" id="{683D4532-28E1-7E12-7B43-8DB25B36EB85}"/>
              </a:ext>
            </a:extLst>
          </p:cNvPr>
          <p:cNvCxnSpPr>
            <a:cxnSpLocks/>
          </p:cNvCxnSpPr>
          <p:nvPr/>
        </p:nvCxnSpPr>
        <p:spPr>
          <a:xfrm>
            <a:off x="8487810" y="4049137"/>
            <a:ext cx="500969" cy="0"/>
          </a:xfrm>
          <a:prstGeom prst="line">
            <a:avLst/>
          </a:prstGeom>
          <a:ln w="12700"/>
        </p:spPr>
        <p:style>
          <a:lnRef idx="1">
            <a:schemeClr val="dk1"/>
          </a:lnRef>
          <a:fillRef idx="0">
            <a:schemeClr val="dk1"/>
          </a:fillRef>
          <a:effectRef idx="0">
            <a:schemeClr val="dk1"/>
          </a:effectRef>
          <a:fontRef idx="minor">
            <a:schemeClr val="tx1"/>
          </a:fontRef>
        </p:style>
      </p:cxnSp>
      <p:grpSp>
        <p:nvGrpSpPr>
          <p:cNvPr id="48" name="グループ化 19">
            <a:extLst>
              <a:ext uri="{FF2B5EF4-FFF2-40B4-BE49-F238E27FC236}">
                <a16:creationId xmlns:a16="http://schemas.microsoft.com/office/drawing/2014/main" id="{47FBCB53-FB9D-27DF-F038-8EB361B05083}"/>
              </a:ext>
            </a:extLst>
          </p:cNvPr>
          <p:cNvGrpSpPr/>
          <p:nvPr/>
        </p:nvGrpSpPr>
        <p:grpSpPr>
          <a:xfrm>
            <a:off x="8988779" y="3921619"/>
            <a:ext cx="603361" cy="255036"/>
            <a:chOff x="5399315" y="1147669"/>
            <a:chExt cx="603361" cy="255036"/>
          </a:xfrm>
        </p:grpSpPr>
        <p:sp>
          <p:nvSpPr>
            <p:cNvPr id="49" name="円弧 20">
              <a:extLst>
                <a:ext uri="{FF2B5EF4-FFF2-40B4-BE49-F238E27FC236}">
                  <a16:creationId xmlns:a16="http://schemas.microsoft.com/office/drawing/2014/main" id="{DAB7A3CE-36A1-17F8-E067-469D6D97936D}"/>
                </a:ext>
              </a:extLst>
            </p:cNvPr>
            <p:cNvSpPr/>
            <p:nvPr/>
          </p:nvSpPr>
          <p:spPr>
            <a:xfrm>
              <a:off x="5399315" y="1147669"/>
              <a:ext cx="184707" cy="255036"/>
            </a:xfrm>
            <a:prstGeom prst="arc">
              <a:avLst>
                <a:gd name="adj1" fmla="val 10971704"/>
                <a:gd name="adj2" fmla="val 2913905"/>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0" name="円弧 21">
              <a:extLst>
                <a:ext uri="{FF2B5EF4-FFF2-40B4-BE49-F238E27FC236}">
                  <a16:creationId xmlns:a16="http://schemas.microsoft.com/office/drawing/2014/main" id="{69FA77C4-8BF4-5687-B350-EF96D503FF79}"/>
                </a:ext>
              </a:extLst>
            </p:cNvPr>
            <p:cNvSpPr/>
            <p:nvPr/>
          </p:nvSpPr>
          <p:spPr>
            <a:xfrm>
              <a:off x="5536475" y="1147669"/>
              <a:ext cx="184707" cy="255036"/>
            </a:xfrm>
            <a:prstGeom prst="arc">
              <a:avLst>
                <a:gd name="adj1" fmla="val 7881955"/>
                <a:gd name="adj2" fmla="val 2913905"/>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1" name="円弧 22">
              <a:extLst>
                <a:ext uri="{FF2B5EF4-FFF2-40B4-BE49-F238E27FC236}">
                  <a16:creationId xmlns:a16="http://schemas.microsoft.com/office/drawing/2014/main" id="{187E3A27-77A7-6A3D-38A2-D042FCD91F1C}"/>
                </a:ext>
              </a:extLst>
            </p:cNvPr>
            <p:cNvSpPr/>
            <p:nvPr/>
          </p:nvSpPr>
          <p:spPr>
            <a:xfrm>
              <a:off x="5673635" y="1147669"/>
              <a:ext cx="184707" cy="255036"/>
            </a:xfrm>
            <a:prstGeom prst="arc">
              <a:avLst>
                <a:gd name="adj1" fmla="val 7881955"/>
                <a:gd name="adj2" fmla="val 2913905"/>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sp>
          <p:nvSpPr>
            <p:cNvPr id="52" name="円弧 23">
              <a:extLst>
                <a:ext uri="{FF2B5EF4-FFF2-40B4-BE49-F238E27FC236}">
                  <a16:creationId xmlns:a16="http://schemas.microsoft.com/office/drawing/2014/main" id="{5B16C4EC-F60B-447F-CD16-B75196754B30}"/>
                </a:ext>
              </a:extLst>
            </p:cNvPr>
            <p:cNvSpPr/>
            <p:nvPr/>
          </p:nvSpPr>
          <p:spPr>
            <a:xfrm flipH="1">
              <a:off x="5817969" y="1147669"/>
              <a:ext cx="184707" cy="255036"/>
            </a:xfrm>
            <a:prstGeom prst="arc">
              <a:avLst>
                <a:gd name="adj1" fmla="val 10971704"/>
                <a:gd name="adj2" fmla="val 2913905"/>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latin typeface="Arial" panose="020B0604020202020204" pitchFamily="34" charset="0"/>
                <a:cs typeface="Arial" panose="020B0604020202020204" pitchFamily="34" charset="0"/>
              </a:endParaRPr>
            </a:p>
          </p:txBody>
        </p:sp>
      </p:grpSp>
      <mc:AlternateContent xmlns:mc="http://schemas.openxmlformats.org/markup-compatibility/2006" xmlns:a14="http://schemas.microsoft.com/office/drawing/2010/main">
        <mc:Choice Requires="a14">
          <p:sp>
            <p:nvSpPr>
              <p:cNvPr id="53" name="テキスト ボックス 24">
                <a:extLst>
                  <a:ext uri="{FF2B5EF4-FFF2-40B4-BE49-F238E27FC236}">
                    <a16:creationId xmlns:a16="http://schemas.microsoft.com/office/drawing/2014/main" id="{732C45FA-3806-4FED-801B-FAC16982CCEC}"/>
                  </a:ext>
                </a:extLst>
              </p:cNvPr>
              <p:cNvSpPr txBox="1"/>
              <p:nvPr/>
            </p:nvSpPr>
            <p:spPr>
              <a:xfrm>
                <a:off x="9209599" y="3602530"/>
                <a:ext cx="2120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𝐿</m:t>
                      </m:r>
                    </m:oMath>
                  </m:oMathPara>
                </a14:m>
                <a:endParaRPr kumimoji="1" lang="ja-JP" altLang="en-US" sz="2000" dirty="0">
                  <a:latin typeface="Arial" panose="020B0604020202020204" pitchFamily="34" charset="0"/>
                  <a:cs typeface="Arial" panose="020B0604020202020204" pitchFamily="34" charset="0"/>
                </a:endParaRPr>
              </a:p>
            </p:txBody>
          </p:sp>
        </mc:Choice>
        <mc:Fallback xmlns="">
          <p:sp>
            <p:nvSpPr>
              <p:cNvPr id="53" name="テキスト ボックス 24">
                <a:extLst>
                  <a:ext uri="{FF2B5EF4-FFF2-40B4-BE49-F238E27FC236}">
                    <a16:creationId xmlns:a16="http://schemas.microsoft.com/office/drawing/2014/main" id="{732C45FA-3806-4FED-801B-FAC16982CCEC}"/>
                  </a:ext>
                </a:extLst>
              </p:cNvPr>
              <p:cNvSpPr txBox="1">
                <a:spLocks noRot="1" noChangeAspect="1" noMove="1" noResize="1" noEditPoints="1" noAdjustHandles="1" noChangeArrowheads="1" noChangeShapeType="1" noTextEdit="1"/>
              </p:cNvSpPr>
              <p:nvPr/>
            </p:nvSpPr>
            <p:spPr>
              <a:xfrm>
                <a:off x="9209599" y="3602530"/>
                <a:ext cx="212045" cy="307777"/>
              </a:xfrm>
              <a:prstGeom prst="rect">
                <a:avLst/>
              </a:prstGeom>
              <a:blipFill>
                <a:blip r:embed="rId10"/>
                <a:stretch>
                  <a:fillRect l="-25714" r="-20000" b="-10000"/>
                </a:stretch>
              </a:blipFill>
            </p:spPr>
            <p:txBody>
              <a:bodyPr/>
              <a:lstStyle/>
              <a:p>
                <a:r>
                  <a:rPr lang="ja-JP" altLang="en-US">
                    <a:noFill/>
                  </a:rPr>
                  <a:t> </a:t>
                </a:r>
              </a:p>
            </p:txBody>
          </p:sp>
        </mc:Fallback>
      </mc:AlternateContent>
      <p:cxnSp>
        <p:nvCxnSpPr>
          <p:cNvPr id="54" name="直線コネクタ 25">
            <a:extLst>
              <a:ext uri="{FF2B5EF4-FFF2-40B4-BE49-F238E27FC236}">
                <a16:creationId xmlns:a16="http://schemas.microsoft.com/office/drawing/2014/main" id="{169BEF9C-19CA-E885-1574-0EDEFBBCCEF3}"/>
              </a:ext>
            </a:extLst>
          </p:cNvPr>
          <p:cNvCxnSpPr>
            <a:cxnSpLocks/>
          </p:cNvCxnSpPr>
          <p:nvPr/>
        </p:nvCxnSpPr>
        <p:spPr>
          <a:xfrm>
            <a:off x="9592140" y="4038624"/>
            <a:ext cx="500969" cy="0"/>
          </a:xfrm>
          <a:prstGeom prst="line">
            <a:avLst/>
          </a:prstGeom>
          <a:ln w="12700"/>
        </p:spPr>
        <p:style>
          <a:lnRef idx="1">
            <a:schemeClr val="dk1"/>
          </a:lnRef>
          <a:fillRef idx="0">
            <a:schemeClr val="dk1"/>
          </a:fillRef>
          <a:effectRef idx="0">
            <a:schemeClr val="dk1"/>
          </a:effectRef>
          <a:fontRef idx="minor">
            <a:schemeClr val="tx1"/>
          </a:fontRef>
        </p:style>
      </p:cxnSp>
      <p:sp>
        <p:nvSpPr>
          <p:cNvPr id="61" name="テキスト ボックス 60">
            <a:extLst>
              <a:ext uri="{FF2B5EF4-FFF2-40B4-BE49-F238E27FC236}">
                <a16:creationId xmlns:a16="http://schemas.microsoft.com/office/drawing/2014/main" id="{4FCE0724-1F05-3B74-0FF7-F932AD782A3E}"/>
              </a:ext>
            </a:extLst>
          </p:cNvPr>
          <p:cNvSpPr txBox="1"/>
          <p:nvPr/>
        </p:nvSpPr>
        <p:spPr>
          <a:xfrm>
            <a:off x="953967" y="3387974"/>
            <a:ext cx="2023311" cy="369332"/>
          </a:xfrm>
          <a:prstGeom prst="rect">
            <a:avLst/>
          </a:prstGeom>
          <a:noFill/>
        </p:spPr>
        <p:txBody>
          <a:bodyPr wrap="none" rtlCol="0">
            <a:spAutoFit/>
          </a:bodyPr>
          <a:lstStyle/>
          <a:p>
            <a:r>
              <a:rPr kumimoji="1" lang="en-US" altLang="ja-JP" dirty="0">
                <a:solidFill>
                  <a:schemeClr val="accent1">
                    <a:lumMod val="60000"/>
                    <a:lumOff val="40000"/>
                  </a:schemeClr>
                </a:solidFill>
                <a:latin typeface="Arial" panose="020B0604020202020204" pitchFamily="34" charset="0"/>
                <a:cs typeface="Arial" panose="020B0604020202020204" pitchFamily="34" charset="0"/>
              </a:rPr>
              <a:t>Passive elements</a:t>
            </a:r>
            <a:endParaRPr kumimoji="1" lang="ja-JP" altLang="en-US"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62" name="テキスト ボックス 61">
            <a:extLst>
              <a:ext uri="{FF2B5EF4-FFF2-40B4-BE49-F238E27FC236}">
                <a16:creationId xmlns:a16="http://schemas.microsoft.com/office/drawing/2014/main" id="{5917D66E-7B40-D3CA-6F0A-90CAB27B5F21}"/>
              </a:ext>
            </a:extLst>
          </p:cNvPr>
          <p:cNvSpPr txBox="1"/>
          <p:nvPr/>
        </p:nvSpPr>
        <p:spPr>
          <a:xfrm>
            <a:off x="953967" y="5150790"/>
            <a:ext cx="1885453" cy="369332"/>
          </a:xfrm>
          <a:prstGeom prst="rect">
            <a:avLst/>
          </a:prstGeom>
          <a:noFill/>
        </p:spPr>
        <p:txBody>
          <a:bodyPr wrap="none" rtlCol="0">
            <a:spAutoFit/>
          </a:bodyPr>
          <a:lstStyle/>
          <a:p>
            <a:r>
              <a:rPr kumimoji="1" lang="en-US" altLang="ja-JP" dirty="0">
                <a:solidFill>
                  <a:schemeClr val="accent1">
                    <a:lumMod val="60000"/>
                    <a:lumOff val="40000"/>
                  </a:schemeClr>
                </a:solidFill>
                <a:latin typeface="Arial" panose="020B0604020202020204" pitchFamily="34" charset="0"/>
                <a:cs typeface="Arial" panose="020B0604020202020204" pitchFamily="34" charset="0"/>
              </a:rPr>
              <a:t>Active elements</a:t>
            </a:r>
            <a:endParaRPr kumimoji="1" lang="ja-JP" altLang="en-US"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30BF4925-B39B-4733-53E8-C5D17B954CB8}"/>
              </a:ext>
            </a:extLst>
          </p:cNvPr>
          <p:cNvSpPr>
            <a:spLocks noGrp="1"/>
          </p:cNvSpPr>
          <p:nvPr>
            <p:ph type="sldNum" sz="quarter" idx="10"/>
          </p:nvPr>
        </p:nvSpPr>
        <p:spPr/>
        <p:txBody>
          <a:bodyPr/>
          <a:lstStyle/>
          <a:p>
            <a:fld id="{655ECA72-7C51-4053-A00F-47BEF0418ED9}" type="slidenum">
              <a:rPr lang="ja-JP" altLang="en-US" sz="2800" smtClean="0"/>
              <a:pPr/>
              <a:t>8</a:t>
            </a:fld>
            <a:endParaRPr lang="ja-JP" altLang="en-US" sz="2000" dirty="0"/>
          </a:p>
        </p:txBody>
      </p:sp>
    </p:spTree>
    <p:extLst>
      <p:ext uri="{BB962C8B-B14F-4D97-AF65-F5344CB8AC3E}">
        <p14:creationId xmlns:p14="http://schemas.microsoft.com/office/powerpoint/2010/main" val="946392388"/>
      </p:ext>
    </p:extLst>
  </p:cSld>
  <p:clrMapOvr>
    <a:masterClrMapping/>
  </p:clrMapOvr>
</p:sld>
</file>

<file path=ppt/theme/theme1.xml><?xml version="1.0" encoding="utf-8"?>
<a:theme xmlns:a="http://schemas.openxmlformats.org/drawingml/2006/main" name="みとけんタイトルマスター">
  <a:themeElements>
    <a:clrScheme name="ユーザー定義 2">
      <a:dk1>
        <a:sysClr val="windowText" lastClr="000000"/>
      </a:dk1>
      <a:lt1>
        <a:sysClr val="window" lastClr="FFFFFF"/>
      </a:lt1>
      <a:dk2>
        <a:srgbClr val="44546A"/>
      </a:dk2>
      <a:lt2>
        <a:srgbClr val="E4E5E6"/>
      </a:lt2>
      <a:accent1>
        <a:srgbClr val="152D55"/>
      </a:accent1>
      <a:accent2>
        <a:srgbClr val="1A3E70"/>
      </a:accent2>
      <a:accent3>
        <a:srgbClr val="2171B8"/>
      </a:accent3>
      <a:accent4>
        <a:srgbClr val="28ABE2"/>
      </a:accent4>
      <a:accent5>
        <a:srgbClr val="F2D44E"/>
      </a:accent5>
      <a:accent6>
        <a:srgbClr val="EC8742"/>
      </a:accent6>
      <a:hlink>
        <a:srgbClr val="A62B45"/>
      </a:hlink>
      <a:folHlink>
        <a:srgbClr val="954F72"/>
      </a:folHlink>
    </a:clrScheme>
    <a:fontScheme name="ユーザー定義 2">
      <a:majorFont>
        <a:latin typeface="Noto Sans"/>
        <a:ea typeface="BIZ UDPゴシック"/>
        <a:cs typeface=""/>
      </a:majorFont>
      <a:minorFont>
        <a:latin typeface="Noto Sans JP"/>
        <a:ea typeface="BIZ UDP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みとけんマスター">
  <a:themeElements>
    <a:clrScheme name="ユーザー定義 3">
      <a:dk1>
        <a:sysClr val="windowText" lastClr="000000"/>
      </a:dk1>
      <a:lt1>
        <a:sysClr val="window" lastClr="FFFFFF"/>
      </a:lt1>
      <a:dk2>
        <a:srgbClr val="44546A"/>
      </a:dk2>
      <a:lt2>
        <a:srgbClr val="E4E5E6"/>
      </a:lt2>
      <a:accent1>
        <a:srgbClr val="152D55"/>
      </a:accent1>
      <a:accent2>
        <a:srgbClr val="1A3E70"/>
      </a:accent2>
      <a:accent3>
        <a:srgbClr val="2171B8"/>
      </a:accent3>
      <a:accent4>
        <a:srgbClr val="28ABE2"/>
      </a:accent4>
      <a:accent5>
        <a:srgbClr val="EC8742"/>
      </a:accent5>
      <a:accent6>
        <a:srgbClr val="B02C0C"/>
      </a:accent6>
      <a:hlink>
        <a:srgbClr val="A62B45"/>
      </a:hlink>
      <a:folHlink>
        <a:srgbClr val="954F72"/>
      </a:folHlink>
    </a:clrScheme>
    <a:fontScheme name="ユーザー定義 2">
      <a:majorFont>
        <a:latin typeface="BIZ UDPゴシック"/>
        <a:ea typeface="BIZ UDPゴシック"/>
        <a:cs typeface=""/>
      </a:majorFont>
      <a:minorFont>
        <a:latin typeface="Noto Sans JP"/>
        <a:ea typeface="BIZ UDP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みとけんたろう" id="{C76DBF31-CB4A-4AAD-83A8-3AE681A15FB9}" vid="{7A1E3EBF-D5ED-4ACB-A3B4-BB4FE610CC1D}"/>
    </a:ext>
  </a:extLst>
</a:theme>
</file>

<file path=ppt/theme/theme3.xml><?xml version="1.0" encoding="utf-8"?>
<a:theme xmlns:a="http://schemas.openxmlformats.org/drawingml/2006/main" name="1_みとけんマスター">
  <a:themeElements>
    <a:clrScheme name="ユーザー定義 3">
      <a:dk1>
        <a:sysClr val="windowText" lastClr="000000"/>
      </a:dk1>
      <a:lt1>
        <a:sysClr val="window" lastClr="FFFFFF"/>
      </a:lt1>
      <a:dk2>
        <a:srgbClr val="44546A"/>
      </a:dk2>
      <a:lt2>
        <a:srgbClr val="E4E5E6"/>
      </a:lt2>
      <a:accent1>
        <a:srgbClr val="152D55"/>
      </a:accent1>
      <a:accent2>
        <a:srgbClr val="1A3E70"/>
      </a:accent2>
      <a:accent3>
        <a:srgbClr val="2171B8"/>
      </a:accent3>
      <a:accent4>
        <a:srgbClr val="28ABE2"/>
      </a:accent4>
      <a:accent5>
        <a:srgbClr val="EC8742"/>
      </a:accent5>
      <a:accent6>
        <a:srgbClr val="B02C0C"/>
      </a:accent6>
      <a:hlink>
        <a:srgbClr val="A62B45"/>
      </a:hlink>
      <a:folHlink>
        <a:srgbClr val="954F72"/>
      </a:folHlink>
    </a:clrScheme>
    <a:fontScheme name="ユーザー定義 2">
      <a:majorFont>
        <a:latin typeface="BIZ UDPゴシック"/>
        <a:ea typeface="BIZ UDPゴシック"/>
        <a:cs typeface=""/>
      </a:majorFont>
      <a:minorFont>
        <a:latin typeface="Noto Sans JP"/>
        <a:ea typeface="BIZ UDPゴシック"/>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みとけんたろう" id="{C76DBF31-CB4A-4AAD-83A8-3AE681A15FB9}" vid="{7A1E3EBF-D5ED-4ACB-A3B4-BB4FE610CC1D}"/>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52282FA3042F7149B646C62D68A619BB" ma:contentTypeVersion="3" ma:contentTypeDescription="新しいドキュメントを作成します。" ma:contentTypeScope="" ma:versionID="6ae694db17b152a070a821667cd2a0d0">
  <xsd:schema xmlns:xsd="http://www.w3.org/2001/XMLSchema" xmlns:xs="http://www.w3.org/2001/XMLSchema" xmlns:p="http://schemas.microsoft.com/office/2006/metadata/properties" xmlns:ns2="ac6f7fcb-da9c-4944-a623-5dc58d58fa8f" targetNamespace="http://schemas.microsoft.com/office/2006/metadata/properties" ma:root="true" ma:fieldsID="4594d7b3e9446c841fd903a0e217c77f" ns2:_="">
    <xsd:import namespace="ac6f7fcb-da9c-4944-a623-5dc58d58fa8f"/>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6f7fcb-da9c-4944-a623-5dc58d58f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2E1278-7002-4D87-A068-DAD4D2BD4E97}"/>
</file>

<file path=customXml/itemProps2.xml><?xml version="1.0" encoding="utf-8"?>
<ds:datastoreItem xmlns:ds="http://schemas.openxmlformats.org/officeDocument/2006/customXml" ds:itemID="{F2CF6763-38AA-43DC-A257-BD0C66D62333}"/>
</file>

<file path=customXml/itemProps3.xml><?xml version="1.0" encoding="utf-8"?>
<ds:datastoreItem xmlns:ds="http://schemas.openxmlformats.org/officeDocument/2006/customXml" ds:itemID="{E270D6F3-D745-431A-B35C-B34D5D8D04BC}"/>
</file>

<file path=docProps/app.xml><?xml version="1.0" encoding="utf-8"?>
<Properties xmlns="http://schemas.openxmlformats.org/officeDocument/2006/extended-properties" xmlns:vt="http://schemas.openxmlformats.org/officeDocument/2006/docPropsVTypes">
  <Template>平成27年度中間発表テンプレ</Template>
  <TotalTime>47934</TotalTime>
  <Words>2193</Words>
  <Application>Microsoft Office PowerPoint</Application>
  <PresentationFormat>ワイド画面</PresentationFormat>
  <Paragraphs>361</Paragraphs>
  <Slides>19</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3</vt:i4>
      </vt:variant>
      <vt:variant>
        <vt:lpstr>スライド タイトル</vt:lpstr>
      </vt:variant>
      <vt:variant>
        <vt:i4>19</vt:i4>
      </vt:variant>
    </vt:vector>
  </HeadingPairs>
  <TitlesOfParts>
    <vt:vector size="28" baseType="lpstr">
      <vt:lpstr>Noto Sans</vt:lpstr>
      <vt:lpstr>BIZ UDPゴシック</vt:lpstr>
      <vt:lpstr>游ゴシック</vt:lpstr>
      <vt:lpstr>Cambria Math</vt:lpstr>
      <vt:lpstr>Arial</vt:lpstr>
      <vt:lpstr>Noto Sans JP</vt:lpstr>
      <vt:lpstr>みとけんタイトルマスター</vt:lpstr>
      <vt:lpstr>みとけんマスター</vt:lpstr>
      <vt:lpstr>1_みとけんマスター</vt:lpstr>
      <vt:lpstr>電気回路演習I 02_電気回路の基礎・オームの法則・抵抗</vt:lpstr>
      <vt:lpstr>Concept of Electrical Circuit</vt:lpstr>
      <vt:lpstr>Concept of Electrical Circuit</vt:lpstr>
      <vt:lpstr>Charge and Current</vt:lpstr>
      <vt:lpstr>(Electric) Current</vt:lpstr>
      <vt:lpstr>Voltage</vt:lpstr>
      <vt:lpstr>Exercise</vt:lpstr>
      <vt:lpstr>How Electric Current, Voltage, and Energy  Work Together</vt:lpstr>
      <vt:lpstr>Circuit Elements</vt:lpstr>
      <vt:lpstr>Exercise</vt:lpstr>
      <vt:lpstr>Exercise</vt:lpstr>
      <vt:lpstr>Ohm’s Law</vt:lpstr>
      <vt:lpstr>Ohm’s Law</vt:lpstr>
      <vt:lpstr>Exercise</vt:lpstr>
      <vt:lpstr>Resistance</vt:lpstr>
      <vt:lpstr>Exercise</vt:lpstr>
      <vt:lpstr>Resistor</vt:lpstr>
      <vt:lpstr>Resistor makes voltage drop</vt:lpstr>
      <vt:lpstr>Exercise</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Mito-2</dc:creator>
  <cp:lastModifiedBy>水戸 慎一郎_東京</cp:lastModifiedBy>
  <cp:revision>1280</cp:revision>
  <cp:lastPrinted>2025-04-20T23:01:38Z</cp:lastPrinted>
  <dcterms:created xsi:type="dcterms:W3CDTF">2016-04-11T06:51:58Z</dcterms:created>
  <dcterms:modified xsi:type="dcterms:W3CDTF">2025-04-27T22:49:09Z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0x01010052282FA3042F7149B646C62D68A619BB</vt:lpwstr>
  </property>
</Properties>
</file>